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7" r:id="rId2"/>
    <p:sldId id="283" r:id="rId3"/>
    <p:sldId id="301" r:id="rId4"/>
    <p:sldId id="298" r:id="rId5"/>
    <p:sldId id="299" r:id="rId6"/>
    <p:sldId id="315" r:id="rId7"/>
    <p:sldId id="264" r:id="rId8"/>
    <p:sldId id="317" r:id="rId9"/>
    <p:sldId id="313" r:id="rId10"/>
    <p:sldId id="261" r:id="rId11"/>
    <p:sldId id="321" r:id="rId12"/>
    <p:sldId id="322" r:id="rId13"/>
    <p:sldId id="270" r:id="rId14"/>
    <p:sldId id="323" r:id="rId15"/>
    <p:sldId id="324" r:id="rId16"/>
    <p:sldId id="284" r:id="rId17"/>
    <p:sldId id="285" r:id="rId18"/>
    <p:sldId id="286" r:id="rId19"/>
    <p:sldId id="287" r:id="rId20"/>
    <p:sldId id="288" r:id="rId21"/>
    <p:sldId id="269" r:id="rId22"/>
    <p:sldId id="278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80" r:id="rId31"/>
    <p:sldId id="282" r:id="rId32"/>
    <p:sldId id="289" r:id="rId33"/>
    <p:sldId id="290" r:id="rId34"/>
    <p:sldId id="291" r:id="rId35"/>
    <p:sldId id="292" r:id="rId36"/>
    <p:sldId id="293" r:id="rId37"/>
    <p:sldId id="294" r:id="rId38"/>
    <p:sldId id="295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3902"/>
  </p:normalViewPr>
  <p:slideViewPr>
    <p:cSldViewPr>
      <p:cViewPr varScale="1">
        <p:scale>
          <a:sx n="67" d="100"/>
          <a:sy n="67" d="100"/>
        </p:scale>
        <p:origin x="11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B561B8-B03A-4CFA-B317-9E7B8E629D86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8FF5EC6-E0FA-40EB-801B-B4DC30A435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2230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B8AD1-BD5B-4571-8F5F-8D99205448AF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69001-9877-4C76-8173-54193C2DE6F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0672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DEA15-6010-48D1-B389-089AC2521DD4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E5431-ED6B-4BD9-955B-399DE40534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31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1B2C3-04BB-4DEA-BF5F-44A55E1AD2B5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168B6-6B87-4F3A-A291-C03F48C265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147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06BB7-A9D6-4B96-890D-3695924BF7BB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6A4D2-9385-4F81-80D5-0D2ECA22652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163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6DC77-617B-4441-93C1-EEB3773DE291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5EAA0-C332-4182-987A-710B0800A1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33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3C178-83BC-4943-819A-2972BCF0EBC7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C7E40-14CD-43F8-8A99-C2307F0C3FC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0842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3C91C-573A-4C49-AC4F-C4C1559FBC19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2A745-9D67-41EF-B9E3-F624493A9A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694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02C95-6347-4DC9-9A29-76685D229F35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0EDD5-D4C5-40D1-B20E-B07E5A60848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6159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99464-8567-4E5A-9B65-ABB1D43457A5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0C844-CBBB-49DB-BCEC-C29FEEF7062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957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8FE02-749D-4A12-865D-C16D446FE92A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FBA0A-B62B-47B9-B646-5BB61A62F6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220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62DB8-9F71-4A8E-9EF4-978F3D6F7C0C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8B507-C7B3-41DB-AC10-FC171DC609D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95960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A62F73-7ACF-4762-9326-32519F8E6FD6}" type="datetimeFigureOut">
              <a:rPr lang="en-US"/>
              <a:pPr>
                <a:defRPr/>
              </a:pPr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92B6FCF-6A02-4F08-88AC-F8411BA1127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58975"/>
            <a:ext cx="8458200" cy="1470025"/>
          </a:xfrm>
        </p:spPr>
        <p:txBody>
          <a:bodyPr/>
          <a:lstStyle/>
          <a:p>
            <a:r>
              <a:rPr lang="en-US" b="1" dirty="0"/>
              <a:t>Statistical methods in epidemiology. Meta-Analysis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375025"/>
            <a:ext cx="7467600" cy="1752600"/>
          </a:xfrm>
        </p:spPr>
        <p:txBody>
          <a:bodyPr/>
          <a:lstStyle/>
          <a:p>
            <a:r>
              <a:rPr lang="en-US" sz="2800" dirty="0" err="1">
                <a:solidFill>
                  <a:schemeClr val="tx1"/>
                </a:solidFill>
              </a:rPr>
              <a:t>FA.Iskakova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967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050"/>
              <a:t>tilahunigatu@yahoo.com</a:t>
            </a:r>
          </a:p>
        </p:txBody>
      </p:sp>
      <p:sp>
        <p:nvSpPr>
          <p:cNvPr id="798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BD72974-B39B-493A-B558-195563F86CC3}" type="slidenum">
              <a:rPr lang="en-US" altLang="en-US" sz="1050"/>
              <a:pPr eaLnBrk="1" hangingPunct="1"/>
              <a:t>10</a:t>
            </a:fld>
            <a:endParaRPr lang="en-US" altLang="en-US" sz="1050"/>
          </a:p>
        </p:txBody>
      </p:sp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00FF"/>
                </a:solidFill>
              </a:rPr>
              <a:t>Chi-square statistics</a:t>
            </a:r>
          </a:p>
        </p:txBody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388620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sz="3100" dirty="0"/>
              <a:t> Chi-square tests whether there is an association between two categorical variables</a:t>
            </a:r>
          </a:p>
          <a:p>
            <a:pPr eaLnBrk="1" hangingPunct="1">
              <a:buFontTx/>
              <a:buNone/>
            </a:pPr>
            <a:r>
              <a:rPr lang="en-US" altLang="en-US" sz="3100" dirty="0"/>
              <a:t>Ho: There is no association between row &amp; column variables</a:t>
            </a:r>
          </a:p>
          <a:p>
            <a:pPr eaLnBrk="1" hangingPunct="1">
              <a:buFontTx/>
              <a:buNone/>
            </a:pPr>
            <a:r>
              <a:rPr lang="en-US" altLang="en-US" sz="3100" dirty="0"/>
              <a:t>Ha: There is an association between row and column variables</a:t>
            </a:r>
          </a:p>
          <a:p>
            <a:pPr eaLnBrk="1" hangingPunct="1">
              <a:buFontTx/>
              <a:buNone/>
            </a:pPr>
            <a:r>
              <a:rPr lang="en-US" altLang="en-US" sz="3100" dirty="0"/>
              <a:t>Chi-square statistic has a degree of freedom (r-1)(c-1), where r is number of rows &amp; c number of columns</a:t>
            </a:r>
          </a:p>
          <a:p>
            <a:pPr eaLnBrk="1" hangingPunct="1">
              <a:buFontTx/>
              <a:buNone/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cs typeface="Arial" panose="020B0604020202020204" pitchFamily="34" charset="0"/>
              </a:rPr>
              <a:t>     </a:t>
            </a:r>
            <a:endParaRPr lang="en-US" altLang="en-US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5E5B9AD-76C9-45BF-9F28-9233BBFCC1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145021"/>
              </p:ext>
            </p:extLst>
          </p:nvPr>
        </p:nvGraphicFramePr>
        <p:xfrm>
          <a:off x="533399" y="4314825"/>
          <a:ext cx="8153401" cy="110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37068359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8046727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85779874"/>
                    </a:ext>
                  </a:extLst>
                </a:gridCol>
                <a:gridCol w="2438401">
                  <a:extLst>
                    <a:ext uri="{9D8B030D-6E8A-4147-A177-3AD203B41FA5}">
                      <a16:colId xmlns:a16="http://schemas.microsoft.com/office/drawing/2014/main" val="170203481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  X</a:t>
                      </a:r>
                      <a:r>
                        <a:rPr lang="en-US" altLang="en-US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 = </a:t>
                      </a:r>
                    </a:p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l-GR" altLang="en-US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Σ</a:t>
                      </a:r>
                      <a:r>
                        <a:rPr lang="en-US" altLang="en-US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u="sng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(O - E)</a:t>
                      </a:r>
                      <a:r>
                        <a:rPr lang="en-US" altLang="en-US" u="sng" baseline="300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        E       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O: Observed cells</a:t>
                      </a:r>
                    </a:p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E: Expected cells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Expected value = </a:t>
                      </a:r>
                    </a:p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u="sng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(Row total)X(Column total)</a:t>
                      </a:r>
                    </a:p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Grand total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l-GR" altLang="en-US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Χ</a:t>
                      </a: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en-US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 =        </a:t>
                      </a:r>
                    </a:p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u="sng" dirty="0">
                          <a:solidFill>
                            <a:schemeClr val="tx1"/>
                          </a:solidFill>
                        </a:rPr>
                        <a:t>(/ad-</a:t>
                      </a:r>
                      <a:r>
                        <a:rPr lang="en-US" altLang="en-US" u="sng" dirty="0" err="1">
                          <a:solidFill>
                            <a:schemeClr val="tx1"/>
                          </a:solidFill>
                        </a:rPr>
                        <a:t>bc</a:t>
                      </a:r>
                      <a:r>
                        <a:rPr lang="en-US" altLang="en-US" u="sng" dirty="0">
                          <a:solidFill>
                            <a:schemeClr val="tx1"/>
                          </a:solidFill>
                        </a:rPr>
                        <a:t>/-n/2)</a:t>
                      </a:r>
                      <a:r>
                        <a:rPr lang="en-US" altLang="en-US" u="sng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en-US" u="sng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  <a:p>
                      <a:pPr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altLang="en-US" dirty="0" err="1">
                          <a:solidFill>
                            <a:schemeClr val="tx1"/>
                          </a:solidFill>
                        </a:rPr>
                        <a:t>a+b</a:t>
                      </a: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)(</a:t>
                      </a:r>
                      <a:r>
                        <a:rPr lang="en-US" altLang="en-US" dirty="0" err="1">
                          <a:solidFill>
                            <a:schemeClr val="tx1"/>
                          </a:solidFill>
                        </a:rPr>
                        <a:t>a+c</a:t>
                      </a: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)(</a:t>
                      </a:r>
                      <a:r>
                        <a:rPr lang="en-US" altLang="en-US" dirty="0" err="1">
                          <a:solidFill>
                            <a:schemeClr val="tx1"/>
                          </a:solidFill>
                        </a:rPr>
                        <a:t>c+d</a:t>
                      </a: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)(</a:t>
                      </a:r>
                      <a:r>
                        <a:rPr lang="en-US" altLang="en-US" dirty="0" err="1">
                          <a:solidFill>
                            <a:schemeClr val="tx1"/>
                          </a:solidFill>
                        </a:rPr>
                        <a:t>b+d</a:t>
                      </a:r>
                      <a:r>
                        <a:rPr lang="en-US" altLang="en-US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15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342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050"/>
              <a:t>tilahunigatu@yahoo.com</a:t>
            </a:r>
          </a:p>
        </p:txBody>
      </p:sp>
      <p:sp>
        <p:nvSpPr>
          <p:cNvPr id="860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4EF5EF9-5078-4573-B889-BF86D61AE563}" type="slidenum">
              <a:rPr lang="en-US" altLang="en-US" sz="1050"/>
              <a:pPr eaLnBrk="1" hangingPunct="1"/>
              <a:t>11</a:t>
            </a:fld>
            <a:endParaRPr lang="en-US" altLang="en-US" sz="1050"/>
          </a:p>
        </p:txBody>
      </p:sp>
      <p:sp>
        <p:nvSpPr>
          <p:cNvPr id="860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00FF"/>
                </a:solidFill>
              </a:rPr>
              <a:t>Odds ratio (OR)</a:t>
            </a:r>
          </a:p>
        </p:txBody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/>
              <a:t>   </a:t>
            </a:r>
            <a:r>
              <a:rPr lang="en-US" altLang="en-US" sz="2400" dirty="0"/>
              <a:t>Odds ratio is the ratio of odds of exposure among diseased to odds of exposure among non-diseased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    Odds of an event E is the ratio of probability of the event to its complement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    Odds of exposure among exposed=a/c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    Odds of exposure among non-diseased=b/d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OR = </a:t>
            </a:r>
            <a:r>
              <a:rPr lang="en-US" altLang="en-US" sz="2400" u="sng" dirty="0"/>
              <a:t>Odds of exposure among diseased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          Odds of exposure among non-diseased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OR= (a/c)/(b/d);    OR= ad/</a:t>
            </a:r>
            <a:r>
              <a:rPr lang="en-US" altLang="en-US" sz="2400" dirty="0" err="1"/>
              <a:t>bc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395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E6AEC1B-2532-4B58-B9AF-EC0DEF562A98}" type="slidenum">
              <a:rPr lang="en-US" altLang="en-US" sz="1050"/>
              <a:pPr eaLnBrk="1" hangingPunct="1"/>
              <a:t>12</a:t>
            </a:fld>
            <a:endParaRPr lang="en-US" altLang="en-US" sz="1050"/>
          </a:p>
        </p:txBody>
      </p:sp>
      <p:sp>
        <p:nvSpPr>
          <p:cNvPr id="829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00FF"/>
                </a:solidFill>
              </a:rPr>
              <a:t>Relative risk (RR)</a:t>
            </a:r>
          </a:p>
        </p:txBody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19200"/>
            <a:ext cx="7772400" cy="45720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Expresses risk of developing a diseases in exposed group (a + b) as compared to non-exposed group (c + d)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  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RR    = </a:t>
            </a:r>
            <a:r>
              <a:rPr lang="en-US" altLang="en-US" sz="2400" u="sng" dirty="0"/>
              <a:t>Incidence (risk) among exposed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          Incidence (risk) among non-exposed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RR= </a:t>
            </a:r>
            <a:r>
              <a:rPr lang="en-US" altLang="en-US" sz="2400" u="sng" dirty="0"/>
              <a:t>a/(</a:t>
            </a:r>
            <a:r>
              <a:rPr lang="en-US" altLang="en-US" sz="2400" u="sng" dirty="0" err="1"/>
              <a:t>a+b</a:t>
            </a:r>
            <a:r>
              <a:rPr lang="en-US" altLang="en-US" sz="2400" u="sng" dirty="0"/>
              <a:t>)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         c/(</a:t>
            </a:r>
            <a:r>
              <a:rPr lang="en-US" altLang="en-US" sz="2400" dirty="0" err="1"/>
              <a:t>c+d</a:t>
            </a:r>
            <a:r>
              <a:rPr lang="en-US" altLang="en-US" sz="2400" dirty="0"/>
              <a:t>)</a:t>
            </a:r>
          </a:p>
          <a:p>
            <a:pPr eaLnBrk="1" hangingPunct="1">
              <a:buNone/>
            </a:pPr>
            <a:r>
              <a:rPr lang="en-US" altLang="en-US" sz="2000" i="1" dirty="0"/>
              <a:t>What does a RR of 2 mean?  Thus a relative risk of 2 means the exposed group is two times at a higher risk when compared to non-exposed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Strength of association: High if RR</a:t>
            </a:r>
            <a:r>
              <a:rPr lang="en-US" altLang="en-US" sz="2200" u="sng" dirty="0"/>
              <a:t>&gt;</a:t>
            </a:r>
            <a:r>
              <a:rPr lang="en-US" altLang="en-US" sz="2200" dirty="0"/>
              <a:t>3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                                            Moderate if RR is between 1.5 &amp; 2.9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                                             Weak if RR is between 1.2 &amp; 1.4</a:t>
            </a:r>
          </a:p>
          <a:p>
            <a:pPr eaLnBrk="1" hangingPunct="1">
              <a:buNone/>
            </a:pPr>
            <a:endParaRPr lang="en-US" altLang="en-US" sz="2400" dirty="0"/>
          </a:p>
          <a:p>
            <a:pPr eaLnBrk="1" hangingPunct="1">
              <a:buFontTx/>
              <a:buNone/>
            </a:pPr>
            <a:endParaRPr lang="en-US" altLang="en-US" sz="2400" dirty="0"/>
          </a:p>
          <a:p>
            <a:pPr eaLnBrk="1" hangingPunct="1">
              <a:buFontTx/>
              <a:buNone/>
            </a:pP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7143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0000FF"/>
                </a:solidFill>
              </a:rPr>
              <a:t>Attributable Risk (AR)</a:t>
            </a:r>
          </a:p>
        </p:txBody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077200" cy="52578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 </a:t>
            </a:r>
            <a:r>
              <a:rPr lang="en-US" altLang="en-US" sz="2600" dirty="0"/>
              <a:t>AR indicates how much of the risk is due to /attributable/ to the exposure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/>
              <a:t> Quantifies the excess risk in the exposed that can be attributable to the exposure by removing the risk of the disease occurred due to other causes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600" dirty="0"/>
              <a:t>    AR= Risk (incidence) in exposed- Risk (incidence) in non-exposed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600" dirty="0"/>
              <a:t>      AR= {a/(</a:t>
            </a:r>
            <a:r>
              <a:rPr lang="en-US" altLang="en-US" sz="2600" dirty="0" err="1"/>
              <a:t>a+b</a:t>
            </a:r>
            <a:r>
              <a:rPr lang="en-US" altLang="en-US" sz="2600" dirty="0"/>
              <a:t>)} / {c/(</a:t>
            </a:r>
            <a:r>
              <a:rPr lang="en-US" altLang="en-US" sz="2600" dirty="0" err="1"/>
              <a:t>c+d</a:t>
            </a:r>
            <a:r>
              <a:rPr lang="en-US" altLang="en-US" sz="2600" dirty="0"/>
              <a:t>)}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600" dirty="0"/>
              <a:t>     Attributable risk is also called risk difference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26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/>
              <a:t>What does attributable risk of 10 mean?</a:t>
            </a:r>
          </a:p>
          <a:p>
            <a:pPr eaLnBrk="1" hangingPunct="1">
              <a:buFontTx/>
              <a:buNone/>
            </a:pPr>
            <a:r>
              <a:rPr lang="en-US" altLang="en-US" sz="2600" dirty="0"/>
              <a:t>10 of the exposed cases are attributable to the exposure </a:t>
            </a:r>
          </a:p>
          <a:p>
            <a:pPr eaLnBrk="1" hangingPunct="1">
              <a:buFontTx/>
              <a:buNone/>
            </a:pPr>
            <a:r>
              <a:rPr lang="en-US" altLang="en-US" sz="2600" dirty="0"/>
              <a:t>By removing the exposure one can prevent 10 cases from getting the disease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09074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0000FF"/>
                </a:solidFill>
              </a:rPr>
              <a:t>Attributable risk percent (AR%)</a:t>
            </a:r>
          </a:p>
        </p:txBody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6250" y="1166018"/>
            <a:ext cx="8229600" cy="4525963"/>
          </a:xfrm>
        </p:spPr>
        <p:txBody>
          <a:bodyPr/>
          <a:lstStyle/>
          <a:p>
            <a:pPr algn="just" eaLnBrk="1" hangingPunct="1"/>
            <a:r>
              <a:rPr lang="en-US" altLang="en-US" sz="2400" dirty="0"/>
              <a:t>Estimates the proportion of disease among the exposed that is attributable to the exposure</a:t>
            </a:r>
          </a:p>
          <a:p>
            <a:pPr algn="just" eaLnBrk="1" hangingPunct="1">
              <a:buFontTx/>
              <a:buNone/>
            </a:pPr>
            <a:r>
              <a:rPr lang="en-US" altLang="en-US" sz="2400" dirty="0"/>
              <a:t> </a:t>
            </a:r>
          </a:p>
          <a:p>
            <a:pPr algn="just" eaLnBrk="1" hangingPunct="1"/>
            <a:r>
              <a:rPr lang="en-US" altLang="en-US" sz="2400" dirty="0"/>
              <a:t>The proportion of the disease in the exposed that can be eliminated by eliminating the exposure</a:t>
            </a:r>
          </a:p>
          <a:p>
            <a:pPr algn="just" eaLnBrk="1" hangingPunct="1">
              <a:buFontTx/>
              <a:buNone/>
            </a:pPr>
            <a:endParaRPr lang="en-US" altLang="en-US" sz="2400" dirty="0"/>
          </a:p>
          <a:p>
            <a:pPr algn="just" eaLnBrk="1" hangingPunct="1"/>
            <a:r>
              <a:rPr lang="en-US" altLang="en-US" sz="2400" dirty="0"/>
              <a:t>AR%= (</a:t>
            </a:r>
            <a:r>
              <a:rPr lang="en-US" altLang="en-US" sz="2400" u="sng" dirty="0"/>
              <a:t>Risk in exposed – Risk in non-exposed</a:t>
            </a:r>
            <a:r>
              <a:rPr lang="en-US" altLang="en-US" sz="2400" dirty="0"/>
              <a:t>)X100%</a:t>
            </a:r>
          </a:p>
          <a:p>
            <a:pPr algn="just" eaLnBrk="1" hangingPunct="1">
              <a:buFontTx/>
              <a:buNone/>
            </a:pPr>
            <a:r>
              <a:rPr lang="en-US" altLang="en-US" sz="2400" dirty="0"/>
              <a:t>                       Risk in non-exposed</a:t>
            </a:r>
          </a:p>
          <a:p>
            <a:pPr algn="just" eaLnBrk="1" hangingPunct="1">
              <a:buFontTx/>
              <a:buNone/>
            </a:pPr>
            <a:endParaRPr lang="en-US" altLang="en-US" sz="2400" dirty="0"/>
          </a:p>
          <a:p>
            <a:pPr eaLnBrk="1" hangingPunct="1">
              <a:buFontTx/>
              <a:buNone/>
            </a:pPr>
            <a:r>
              <a:rPr lang="en-US" altLang="en-US" sz="2200" dirty="0"/>
              <a:t>What does AR% of 10% mean?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10% of the disease can be attributed to the exposure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10% of the disease can be eliminated if we avoid the exposure</a:t>
            </a:r>
          </a:p>
          <a:p>
            <a:pPr algn="just" eaLnBrk="1" hangingPunct="1">
              <a:buFontTx/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16741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B1C98DF-FF0F-48DF-86E6-B749A8A72CFB}" type="slidenum">
              <a:rPr lang="en-US" altLang="en-US" sz="1050"/>
              <a:pPr eaLnBrk="1" hangingPunct="1"/>
              <a:t>15</a:t>
            </a:fld>
            <a:endParaRPr lang="en-US" altLang="en-US" sz="1050"/>
          </a:p>
        </p:txBody>
      </p:sp>
      <p:sp>
        <p:nvSpPr>
          <p:cNvPr id="931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0000FF"/>
                </a:solidFill>
              </a:rPr>
              <a:t>Population Attributable Risk (PAR)</a:t>
            </a:r>
          </a:p>
        </p:txBody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35075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sz="2200" dirty="0"/>
              <a:t>Estimates the rate of disease in total population that is attributable to the exposure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    PAR = Risk in population – Risk in unexposed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    PAR = ARX prevalence rate of exposure</a:t>
            </a:r>
          </a:p>
          <a:p>
            <a:pPr eaLnBrk="1" hangingPunct="1"/>
            <a:r>
              <a:rPr lang="en-US" altLang="en-US" sz="2200" dirty="0"/>
              <a:t>Estimates the proportion of disease in the study population that is attributable to exposure and thus could be eliminated  if the exposure were eliminated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PAR%= </a:t>
            </a:r>
            <a:r>
              <a:rPr lang="en-US" altLang="en-US" sz="2200" u="sng" dirty="0"/>
              <a:t>Risk in population – Risk in unexposed</a:t>
            </a:r>
          </a:p>
          <a:p>
            <a:pPr eaLnBrk="1" hangingPunct="1">
              <a:buFontTx/>
              <a:buNone/>
            </a:pPr>
            <a:r>
              <a:rPr lang="en-US" altLang="en-US" sz="2200" dirty="0"/>
              <a:t>                            Risk in population</a:t>
            </a:r>
          </a:p>
          <a:p>
            <a:pPr eaLnBrk="1" hangingPunct="1"/>
            <a:r>
              <a:rPr lang="en-US" altLang="en-US" sz="2000" b="1" dirty="0"/>
              <a:t>Possible outcomes in studying the relationship between exposure &amp; disease</a:t>
            </a:r>
          </a:p>
          <a:p>
            <a:pPr marL="609600" indent="-609600">
              <a:buNone/>
            </a:pPr>
            <a:r>
              <a:rPr lang="en-US" altLang="en-US" sz="2000" dirty="0"/>
              <a:t>No association  Positive association  Negative association</a:t>
            </a:r>
          </a:p>
          <a:p>
            <a:pPr marL="609600" indent="-609600">
              <a:buNone/>
            </a:pPr>
            <a:r>
              <a:rPr lang="en-US" altLang="en-US" sz="2000" dirty="0"/>
              <a:t>          RR&gt;1             RR=1                         RR&lt;1 (fraction)</a:t>
            </a:r>
          </a:p>
          <a:p>
            <a:pPr marL="609600" indent="-609600">
              <a:buNone/>
            </a:pPr>
            <a:r>
              <a:rPr lang="en-US" altLang="en-US" sz="2000" dirty="0"/>
              <a:t>           AR=0            AR&gt;0                         AR&lt;0 (Negative)</a:t>
            </a:r>
          </a:p>
          <a:p>
            <a:pPr marL="609600" indent="-609600">
              <a:buNone/>
            </a:pPr>
            <a:endParaRPr lang="en-US" altLang="en-US" sz="2000" dirty="0"/>
          </a:p>
          <a:p>
            <a:pPr marL="609600" indent="-609600">
              <a:buNone/>
            </a:pPr>
            <a:r>
              <a:rPr lang="en-US" altLang="en-US" sz="2000" dirty="0"/>
              <a:t>          </a:t>
            </a:r>
          </a:p>
          <a:p>
            <a:pPr marL="609600" indent="-609600">
              <a:buFontTx/>
              <a:buAutoNum type="arabicPeriod"/>
            </a:pPr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>
              <a:buFontTx/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34073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statistical 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14400" y="1533613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3200" dirty="0">
                <a:latin typeface="+mn-lt"/>
              </a:rPr>
              <a:t>Independent samples t-test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C7BF9A-0338-134C-A2F2-CF03D435FD4F}"/>
              </a:ext>
            </a:extLst>
          </p:cNvPr>
          <p:cNvSpPr/>
          <p:nvPr/>
        </p:nvSpPr>
        <p:spPr>
          <a:xfrm>
            <a:off x="914400" y="2362200"/>
            <a:ext cx="7467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3200" dirty="0">
                <a:latin typeface="+mn-lt"/>
                <a:ea typeface="Times New Roman" panose="02020603050405020304" pitchFamily="18" charset="0"/>
              </a:rPr>
              <a:t>Used to assess whether a statistically significant difference exists in the mean of a continuous outcome variable between two independent groups.</a:t>
            </a: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4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statistical 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14400" y="1533613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3200" dirty="0">
                <a:latin typeface="+mn-lt"/>
              </a:rPr>
              <a:t>Paired samples t-test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A688A5-0174-0241-9CA2-2498D29CE6A3}"/>
              </a:ext>
            </a:extLst>
          </p:cNvPr>
          <p:cNvSpPr/>
          <p:nvPr/>
        </p:nvSpPr>
        <p:spPr>
          <a:xfrm>
            <a:off x="914400" y="2590800"/>
            <a:ext cx="7467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Used on paired or matched samples; that is, for each data point from one sample there is a corresponding data point from second sample, and both data points are collected from same source.</a:t>
            </a:r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331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statistical 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14400" y="1533613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3200" dirty="0">
                <a:latin typeface="+mn-lt"/>
              </a:rPr>
              <a:t>One-way analysis of variance (ANOVA)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914400" y="2514600"/>
            <a:ext cx="74834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32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An extension of independent samples t-test; used when you wish to compare at least 3 group means.  “</a:t>
            </a:r>
            <a:r>
              <a:rPr lang="en-US" sz="3200" i="1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One-way” </a:t>
            </a:r>
            <a:r>
              <a:rPr lang="en-US" sz="32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indicates a single factor or characteristic (independent variable) is being investigated.</a:t>
            </a:r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447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statistical 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14400" y="1533613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3200" dirty="0">
                <a:latin typeface="+mn-lt"/>
              </a:rPr>
              <a:t>Linear correlation coefficient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914400" y="2514600"/>
            <a:ext cx="74834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en-US" sz="3200" dirty="0">
                <a:latin typeface="+mn-lt"/>
              </a:rPr>
              <a:t>Used to determine whether a statistically significant linear relationship exists between two continuous variables (i.e. between pairs of (x, y) data in a sample).</a:t>
            </a:r>
          </a:p>
          <a:p>
            <a:pPr marL="457200" indent="-457200" algn="just">
              <a:buFont typeface="Wingdings" pitchFamily="2" charset="2"/>
              <a:buChar char="ü"/>
            </a:pPr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149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470025"/>
          </a:xfrm>
        </p:spPr>
        <p:txBody>
          <a:bodyPr/>
          <a:lstStyle/>
          <a:p>
            <a:pPr algn="l"/>
            <a:r>
              <a:rPr lang="en-US" b="1" dirty="0"/>
              <a:t>Objectives: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73D75-76F9-4B73-80B0-C0FA6DD6C072}"/>
              </a:ext>
            </a:extLst>
          </p:cNvPr>
          <p:cNvSpPr/>
          <p:nvPr/>
        </p:nvSpPr>
        <p:spPr>
          <a:xfrm>
            <a:off x="762000" y="1676400"/>
            <a:ext cx="7620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Measures of disease occurrence;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Measures of association between risk factors and health outcomes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Estimation of attributable fractions of disease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Demonstrate proficiency in making refined interpretations of statistical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12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statistical tests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14400" y="1533613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3200" dirty="0">
                <a:latin typeface="+mn-lt"/>
              </a:rPr>
              <a:t>Chi-square test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914400" y="2514600"/>
            <a:ext cx="74834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en-US" sz="3200" dirty="0">
                <a:latin typeface="+mn-lt"/>
              </a:rPr>
              <a:t>Used to assess whether an association exists between two categorical variables (or to test whether these two variables are independent of each other).</a:t>
            </a:r>
          </a:p>
        </p:txBody>
      </p:sp>
    </p:spTree>
    <p:extLst>
      <p:ext uri="{BB962C8B-B14F-4D97-AF65-F5344CB8AC3E}">
        <p14:creationId xmlns:p14="http://schemas.microsoft.com/office/powerpoint/2010/main" val="2293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1143000"/>
          </a:xfrm>
        </p:spPr>
        <p:txBody>
          <a:bodyPr/>
          <a:lstStyle/>
          <a:p>
            <a:r>
              <a:rPr lang="en-US" b="1" i="1" dirty="0"/>
              <a:t>Exercise #1: Relationship between gender &amp; prevalent hypertension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1999"/>
          </a:xfrm>
        </p:spPr>
        <p:txBody>
          <a:bodyPr/>
          <a:lstStyle/>
          <a:p>
            <a:r>
              <a:rPr lang="en-US" dirty="0"/>
              <a:t>What test(s) should be performed?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94211" y="2372769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Chi-square/Odds Ratio (OR)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3145337"/>
            <a:ext cx="815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Why? </a:t>
            </a:r>
            <a:r>
              <a:rPr lang="en-US" sz="3200" dirty="0">
                <a:latin typeface="+mn-lt"/>
                <a:ea typeface="Times New Roman" panose="02020603050405020304" pitchFamily="18" charset="0"/>
              </a:rPr>
              <a:t>C</a:t>
            </a: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hi-square is employed to determine whether an association exists between two categorical variables; the OR </a:t>
            </a:r>
            <a:r>
              <a:rPr lang="en-US" sz="3200" dirty="0">
                <a:latin typeface="+mn-lt"/>
              </a:rPr>
              <a:t>shows the </a:t>
            </a:r>
            <a:r>
              <a:rPr lang="en-US" sz="3200" b="1" i="1" dirty="0">
                <a:latin typeface="+mn-lt"/>
              </a:rPr>
              <a:t>strength</a:t>
            </a:r>
            <a:r>
              <a:rPr lang="en-US" sz="3200" dirty="0">
                <a:latin typeface="+mn-lt"/>
              </a:rPr>
              <a:t> and </a:t>
            </a:r>
            <a:r>
              <a:rPr lang="en-US" sz="3200" b="1" i="1" dirty="0">
                <a:latin typeface="+mn-lt"/>
              </a:rPr>
              <a:t>direction</a:t>
            </a:r>
            <a:r>
              <a:rPr lang="en-US" sz="3200" dirty="0">
                <a:latin typeface="+mn-lt"/>
              </a:rPr>
              <a:t> of the association.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66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77">
            <a:extLst>
              <a:ext uri="{FF2B5EF4-FFF2-40B4-BE49-F238E27FC236}">
                <a16:creationId xmlns:a16="http://schemas.microsoft.com/office/drawing/2014/main" id="{32B4C8CA-B7D3-D941-BDDE-995ABF23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4457581"/>
            <a:ext cx="1905000" cy="800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Since </a:t>
            </a:r>
            <a:r>
              <a:rPr lang="en-US" sz="1200" b="1" i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p</a:t>
            </a:r>
            <a:r>
              <a:rPr lang="en-US" sz="12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&gt;</a:t>
            </a:r>
            <a:r>
              <a:rPr lang="en-US" sz="12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 0.05, insufficient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evidence to conclude gender difference in prevalent hypertension </a:t>
            </a:r>
            <a:endParaRPr lang="en-US" sz="1200" b="1" dirty="0">
              <a:solidFill>
                <a:srgbClr val="002060"/>
              </a:solidFill>
              <a:effectLst/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C6FB368-4E08-B741-A7CE-D561388CD8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123243"/>
              </p:ext>
            </p:extLst>
          </p:nvPr>
        </p:nvGraphicFramePr>
        <p:xfrm>
          <a:off x="457200" y="571500"/>
          <a:ext cx="77724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4" name="Document" r:id="rId3" imgW="5943600" imgH="5715000" progId="Word.Document.12">
                  <p:embed/>
                </p:oleObj>
              </mc:Choice>
              <mc:Fallback>
                <p:oleObj name="Document" r:id="rId3" imgW="5943600" imgH="5715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571500"/>
                        <a:ext cx="7772400" cy="571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FE8C854E-7759-7241-B045-531AC5AD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i="1" dirty="0"/>
              <a:t>Exercise #1: Results</a:t>
            </a:r>
            <a:br>
              <a:rPr lang="en-US" dirty="0"/>
            </a:br>
            <a:endParaRPr lang="en-US" dirty="0"/>
          </a:p>
        </p:txBody>
      </p:sp>
      <p:sp>
        <p:nvSpPr>
          <p:cNvPr id="12" name="Text Box 77">
            <a:extLst>
              <a:ext uri="{FF2B5EF4-FFF2-40B4-BE49-F238E27FC236}">
                <a16:creationId xmlns:a16="http://schemas.microsoft.com/office/drawing/2014/main" id="{D152DB7C-A70E-A24A-B869-19114F06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97230"/>
            <a:ext cx="1838325" cy="533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32.1% F vs 32.5% M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have prevhyp1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6A714A1-E6A6-8F4E-B1B0-8FB45FF23A2E}"/>
              </a:ext>
            </a:extLst>
          </p:cNvPr>
          <p:cNvCxnSpPr>
            <a:cxnSpLocks/>
            <a:endCxn id="17" idx="6"/>
          </p:cNvCxnSpPr>
          <p:nvPr/>
        </p:nvCxnSpPr>
        <p:spPr>
          <a:xfrm flipH="1">
            <a:off x="5791200" y="914400"/>
            <a:ext cx="1447800" cy="78105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269A63A6-F554-5C42-8E1B-D86263AB9D15}"/>
              </a:ext>
            </a:extLst>
          </p:cNvPr>
          <p:cNvSpPr/>
          <p:nvPr/>
        </p:nvSpPr>
        <p:spPr>
          <a:xfrm>
            <a:off x="4800600" y="1524000"/>
            <a:ext cx="990600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33168E6-6C31-794E-A1C0-73453622FA0F}"/>
              </a:ext>
            </a:extLst>
          </p:cNvPr>
          <p:cNvSpPr/>
          <p:nvPr/>
        </p:nvSpPr>
        <p:spPr>
          <a:xfrm>
            <a:off x="4844143" y="2438400"/>
            <a:ext cx="9144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D1573DD-3876-2B43-B5F0-D7AF3817CAAB}"/>
              </a:ext>
            </a:extLst>
          </p:cNvPr>
          <p:cNvCxnSpPr>
            <a:cxnSpLocks/>
            <a:endCxn id="19" idx="6"/>
          </p:cNvCxnSpPr>
          <p:nvPr/>
        </p:nvCxnSpPr>
        <p:spPr>
          <a:xfrm flipH="1">
            <a:off x="5758543" y="900793"/>
            <a:ext cx="2617520" cy="1651907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77">
            <a:extLst>
              <a:ext uri="{FF2B5EF4-FFF2-40B4-BE49-F238E27FC236}">
                <a16:creationId xmlns:a16="http://schemas.microsoft.com/office/drawing/2014/main" id="{DFC270AE-17EA-A048-8029-25CC1EF6B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5770" y="3737387"/>
            <a:ext cx="2093830" cy="533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This is the Chi-Square test value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2ACBBE-7758-D94D-A68D-478551687A16}"/>
              </a:ext>
            </a:extLst>
          </p:cNvPr>
          <p:cNvCxnSpPr>
            <a:cxnSpLocks/>
            <a:endCxn id="25" idx="7"/>
          </p:cNvCxnSpPr>
          <p:nvPr/>
        </p:nvCxnSpPr>
        <p:spPr>
          <a:xfrm flipH="1">
            <a:off x="4045930" y="3921331"/>
            <a:ext cx="2089840" cy="409198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989D39A1-8828-A64C-B130-62FBBDDF1F37}"/>
              </a:ext>
            </a:extLst>
          </p:cNvPr>
          <p:cNvSpPr/>
          <p:nvPr/>
        </p:nvSpPr>
        <p:spPr>
          <a:xfrm>
            <a:off x="3200400" y="4280312"/>
            <a:ext cx="990600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765C042-2910-D14F-A128-CE1A90D2A525}"/>
              </a:ext>
            </a:extLst>
          </p:cNvPr>
          <p:cNvCxnSpPr>
            <a:cxnSpLocks/>
            <a:stCxn id="29" idx="1"/>
            <a:endCxn id="34" idx="5"/>
          </p:cNvCxnSpPr>
          <p:nvPr/>
        </p:nvCxnSpPr>
        <p:spPr>
          <a:xfrm flipH="1" flipV="1">
            <a:off x="5466882" y="4573653"/>
            <a:ext cx="1314918" cy="284038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B66BE03A-B47C-AF40-AC63-12A0A5668E95}"/>
              </a:ext>
            </a:extLst>
          </p:cNvPr>
          <p:cNvSpPr/>
          <p:nvPr/>
        </p:nvSpPr>
        <p:spPr>
          <a:xfrm>
            <a:off x="4686393" y="4378531"/>
            <a:ext cx="9144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 Box 114">
            <a:extLst>
              <a:ext uri="{FF2B5EF4-FFF2-40B4-BE49-F238E27FC236}">
                <a16:creationId xmlns:a16="http://schemas.microsoft.com/office/drawing/2014/main" id="{A81345CA-F8F5-0A42-9688-1A38FC613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3834" y="5956592"/>
            <a:ext cx="2386012" cy="4762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tx2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OR is nonsignificant because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tx2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95% CI </a:t>
            </a:r>
            <a:r>
              <a:rPr lang="en-US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in</a:t>
            </a:r>
            <a:r>
              <a:rPr lang="en-US" sz="1400" b="1" dirty="0">
                <a:solidFill>
                  <a:schemeClr val="tx2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cludes value of one!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37DDF08-57C3-5149-8F11-676427EDEC72}"/>
              </a:ext>
            </a:extLst>
          </p:cNvPr>
          <p:cNvSpPr/>
          <p:nvPr/>
        </p:nvSpPr>
        <p:spPr>
          <a:xfrm>
            <a:off x="4867040" y="5413410"/>
            <a:ext cx="1762359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1615EFD-4222-FB49-9403-40FBB9C84B6D}"/>
              </a:ext>
            </a:extLst>
          </p:cNvPr>
          <p:cNvCxnSpPr>
            <a:cxnSpLocks/>
            <a:stCxn id="37" idx="4"/>
          </p:cNvCxnSpPr>
          <p:nvPr/>
        </p:nvCxnSpPr>
        <p:spPr>
          <a:xfrm flipH="1">
            <a:off x="4676498" y="5756310"/>
            <a:ext cx="1071722" cy="180161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1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2" grpId="0" animBg="1"/>
      <p:bldP spid="17" grpId="0" animBg="1"/>
      <p:bldP spid="19" grpId="0" animBg="1"/>
      <p:bldP spid="22" grpId="0" animBg="1"/>
      <p:bldP spid="25" grpId="0" animBg="1"/>
      <p:bldP spid="34" grpId="0" animBg="1"/>
      <p:bldP spid="36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00681"/>
            <a:ext cx="8229600" cy="1143000"/>
          </a:xfrm>
        </p:spPr>
        <p:txBody>
          <a:bodyPr/>
          <a:lstStyle/>
          <a:p>
            <a:r>
              <a:rPr lang="en-US" b="1" i="1" dirty="0"/>
              <a:t>Exercise #2: Blood pressure taken on bare arm versus over clothing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1991610"/>
            <a:ext cx="8229600" cy="761999"/>
          </a:xfrm>
        </p:spPr>
        <p:txBody>
          <a:bodyPr/>
          <a:lstStyle/>
          <a:p>
            <a:r>
              <a:rPr lang="en-US" dirty="0"/>
              <a:t>What test should be performed?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8086" y="2971800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Paired-samples t-test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3878715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Why?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We have related samples of continuous data; that is, the subjects are the same group with two measurements (bare and sleeved arm) collected on each.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+mn-l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754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Exercise #2: Results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21976"/>
              </p:ext>
            </p:extLst>
          </p:nvPr>
        </p:nvGraphicFramePr>
        <p:xfrm>
          <a:off x="1524000" y="1417638"/>
          <a:ext cx="6400800" cy="1364062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6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10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8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5288">
                <a:tc gridSpan="6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Paired Samples Statistics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74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950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bare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138.68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10.032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2.006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sleeve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140.20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10.017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2.003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615906"/>
              </p:ext>
            </p:extLst>
          </p:nvPr>
        </p:nvGraphicFramePr>
        <p:xfrm>
          <a:off x="457200" y="3048000"/>
          <a:ext cx="8229600" cy="1665605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 gridSpan="10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10205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Paired Samples Test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3"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264A60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Paired Differences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df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Sig. (2-tailed)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95% CI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Lower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Upper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bare - sleeve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-1.520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3.331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.666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-2.895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-.145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-2.282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.032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Oval 9"/>
          <p:cNvSpPr/>
          <p:nvPr/>
        </p:nvSpPr>
        <p:spPr>
          <a:xfrm>
            <a:off x="5410200" y="4191000"/>
            <a:ext cx="10668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7315200" y="4186646"/>
            <a:ext cx="10668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 Box 77"/>
          <p:cNvSpPr txBox="1">
            <a:spLocks noChangeArrowheads="1"/>
          </p:cNvSpPr>
          <p:nvPr/>
        </p:nvSpPr>
        <p:spPr bwMode="auto">
          <a:xfrm>
            <a:off x="2438400" y="4876800"/>
            <a:ext cx="1838325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This is the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value of the paired t-test.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4276726" y="4643846"/>
            <a:ext cx="1514474" cy="559394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9" name="Text Box 77"/>
          <p:cNvSpPr txBox="1">
            <a:spLocks noChangeArrowheads="1"/>
          </p:cNvSpPr>
          <p:nvPr/>
        </p:nvSpPr>
        <p:spPr bwMode="auto">
          <a:xfrm>
            <a:off x="5181600" y="5040020"/>
            <a:ext cx="2895600" cy="9797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Since </a:t>
            </a:r>
            <a:r>
              <a:rPr lang="en-US" sz="1600" b="1" i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&lt; 0.05, sufficient evidence to indicate difference in SBP between bare and sleeved arm conditions.  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>
            <a:stCxn id="23" idx="4"/>
          </p:cNvCxnSpPr>
          <p:nvPr/>
        </p:nvCxnSpPr>
        <p:spPr>
          <a:xfrm flipH="1">
            <a:off x="6248400" y="4643846"/>
            <a:ext cx="1600200" cy="391820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2481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27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00681"/>
            <a:ext cx="8229600" cy="1143000"/>
          </a:xfrm>
        </p:spPr>
        <p:txBody>
          <a:bodyPr/>
          <a:lstStyle/>
          <a:p>
            <a:r>
              <a:rPr lang="en-US" b="1" i="1" dirty="0"/>
              <a:t>Exercise #3:Total weight loss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1991610"/>
            <a:ext cx="8229600" cy="761999"/>
          </a:xfrm>
        </p:spPr>
        <p:txBody>
          <a:bodyPr/>
          <a:lstStyle/>
          <a:p>
            <a:r>
              <a:rPr lang="en-US" dirty="0"/>
              <a:t>What test should be performed?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8086" y="2971800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One-way analysis of variance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3878715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Why?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Because we are interested in analyzing differences in the mean of a continuous variable (weight loss) that has four independent groups.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+mn-l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117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Exercise #3: Results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983109"/>
              </p:ext>
            </p:extLst>
          </p:nvPr>
        </p:nvGraphicFramePr>
        <p:xfrm>
          <a:off x="457200" y="838200"/>
          <a:ext cx="4953000" cy="2062480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Descriptives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wtloss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SD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.7260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1.22712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.54879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2.7200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1.81375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.81114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1.6340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1.49011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.66640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4.6260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1.58281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.70785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2.4265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2.05584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.45970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8232991"/>
              </p:ext>
            </p:extLst>
          </p:nvPr>
        </p:nvGraphicFramePr>
        <p:xfrm>
          <a:off x="609600" y="2438400"/>
          <a:ext cx="6064250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7" name="Document" r:id="rId3" imgW="6064049" imgH="2182375" progId="Word.Document.12">
                  <p:embed/>
                </p:oleObj>
              </mc:Choice>
              <mc:Fallback>
                <p:oleObj name="Document" r:id="rId3" imgW="6064049" imgH="21823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" y="2438400"/>
                        <a:ext cx="6064250" cy="218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01"/>
          <p:cNvSpPr txBox="1">
            <a:spLocks noChangeArrowheads="1"/>
          </p:cNvSpPr>
          <p:nvPr/>
        </p:nvSpPr>
        <p:spPr bwMode="auto">
          <a:xfrm>
            <a:off x="5440089" y="1524000"/>
            <a:ext cx="2865711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i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</a:t>
            </a: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 &lt; 0.05 indicates  statistically significant results;  thus subsequent post-hoc comparisons test needed 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 flipH="1">
            <a:off x="6185263" y="2601218"/>
            <a:ext cx="928959" cy="1309941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9" name="Oval 18"/>
          <p:cNvSpPr/>
          <p:nvPr/>
        </p:nvSpPr>
        <p:spPr>
          <a:xfrm>
            <a:off x="5880461" y="3911159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77"/>
          <p:cNvSpPr txBox="1">
            <a:spLocks noChangeArrowheads="1"/>
          </p:cNvSpPr>
          <p:nvPr/>
        </p:nvSpPr>
        <p:spPr bwMode="auto">
          <a:xfrm>
            <a:off x="914400" y="5043765"/>
            <a:ext cx="3048001" cy="366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This is the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ANOVA F- test statistic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1" name="Straight Connector 20"/>
          <p:cNvCxnSpPr>
            <a:cxnSpLocks/>
            <a:endCxn id="20" idx="3"/>
          </p:cNvCxnSpPr>
          <p:nvPr/>
        </p:nvCxnSpPr>
        <p:spPr>
          <a:xfrm flipH="1">
            <a:off x="3962401" y="4186999"/>
            <a:ext cx="1477690" cy="1039984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4" name="Oval 23"/>
          <p:cNvSpPr/>
          <p:nvPr/>
        </p:nvSpPr>
        <p:spPr>
          <a:xfrm>
            <a:off x="5355475" y="3916710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0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Exercise #3: Results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701083"/>
              </p:ext>
            </p:extLst>
          </p:nvPr>
        </p:nvGraphicFramePr>
        <p:xfrm>
          <a:off x="762000" y="1143000"/>
          <a:ext cx="5949950" cy="453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2" name="Document" r:id="rId3" imgW="5949456" imgH="4535034" progId="Word.Document.12">
                  <p:embed/>
                </p:oleObj>
              </mc:Choice>
              <mc:Fallback>
                <p:oleObj name="Document" r:id="rId3" imgW="5949456" imgH="45350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2000" y="1143000"/>
                        <a:ext cx="5949950" cy="4535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974669" y="31242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74669" y="38100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74669" y="44958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658394" y="3053306"/>
            <a:ext cx="318080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</a:rPr>
              <a:t>H</a:t>
            </a:r>
            <a:r>
              <a:rPr lang="en-US" b="1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igher mean weight loss for group 4 vs: group 1 (</a:t>
            </a:r>
            <a:r>
              <a:rPr lang="en-US" b="1" i="1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b="1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0.006) &amp;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 3 (</a:t>
            </a:r>
            <a:r>
              <a:rPr lang="en-US" b="1" i="1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b="1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0.044). 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752600" y="4530634"/>
            <a:ext cx="3886200" cy="193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5638800" y="3624689"/>
            <a:ext cx="2743200" cy="1035485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headEnd type="none"/>
            <a:tailEnd type="arrow"/>
          </a:ln>
          <a:effectLst/>
        </p:spPr>
      </p:cxnSp>
      <p:cxnSp>
        <p:nvCxnSpPr>
          <p:cNvPr id="15" name="Straight Connector 14"/>
          <p:cNvCxnSpPr>
            <a:endCxn id="17" idx="3"/>
          </p:cNvCxnSpPr>
          <p:nvPr/>
        </p:nvCxnSpPr>
        <p:spPr>
          <a:xfrm flipH="1">
            <a:off x="5612674" y="3909980"/>
            <a:ext cx="1778726" cy="1230253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headEnd type="none"/>
            <a:tailEnd type="arrow"/>
          </a:ln>
          <a:effectLst/>
        </p:spPr>
      </p:cxnSp>
      <p:sp>
        <p:nvSpPr>
          <p:cNvPr id="17" name="Rounded Rectangle 16"/>
          <p:cNvSpPr/>
          <p:nvPr/>
        </p:nvSpPr>
        <p:spPr>
          <a:xfrm>
            <a:off x="1726474" y="5043350"/>
            <a:ext cx="3886200" cy="193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97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b="1" i="1" dirty="0"/>
              <a:t>Exercise #4: Average steps per day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1999"/>
          </a:xfrm>
        </p:spPr>
        <p:txBody>
          <a:bodyPr/>
          <a:lstStyle/>
          <a:p>
            <a:r>
              <a:rPr lang="en-US" dirty="0"/>
              <a:t>What test should be performed?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94211" y="2372769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Independent-samples t-test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3145337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Why?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The objective is to determine whether there is a difference in average steps per day (continuous outcome) for two independent groups—public versus private HS students. 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+mn-l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58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Exercise #4: Results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4939983"/>
              </p:ext>
            </p:extLst>
          </p:nvPr>
        </p:nvGraphicFramePr>
        <p:xfrm>
          <a:off x="1679575" y="1063625"/>
          <a:ext cx="594360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0" name="Document" r:id="rId3" imgW="5943600" imgH="1206500" progId="Word.Document.12">
                  <p:embed/>
                </p:oleObj>
              </mc:Choice>
              <mc:Fallback>
                <p:oleObj name="Document" r:id="rId3" imgW="5943600" imgH="1206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79575" y="1063625"/>
                        <a:ext cx="5943600" cy="1206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974665"/>
              </p:ext>
            </p:extLst>
          </p:nvPr>
        </p:nvGraphicFramePr>
        <p:xfrm>
          <a:off x="838200" y="2819400"/>
          <a:ext cx="7210426" cy="121920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4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7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6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3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3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3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 rowSpan="2"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Sig.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(2-tail)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Mean Diff.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95% CI of Diff.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Lower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Upper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 variances assumed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-2.236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.029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-1656.500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-3139.232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-173.768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 variances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 assumed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-2.236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56.447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.029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-1656.500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-3140.101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-172.899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Text Box 77"/>
          <p:cNvSpPr txBox="1">
            <a:spLocks noChangeArrowheads="1"/>
          </p:cNvSpPr>
          <p:nvPr/>
        </p:nvSpPr>
        <p:spPr bwMode="auto">
          <a:xfrm>
            <a:off x="1981200" y="4876800"/>
            <a:ext cx="2133602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This is the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t-test v</a:t>
            </a: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alue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276600" y="3296035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3276601" y="3571875"/>
            <a:ext cx="304799" cy="1304925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1" name="Text Box 77"/>
          <p:cNvSpPr txBox="1">
            <a:spLocks noChangeArrowheads="1"/>
          </p:cNvSpPr>
          <p:nvPr/>
        </p:nvSpPr>
        <p:spPr bwMode="auto">
          <a:xfrm>
            <a:off x="5257800" y="4435934"/>
            <a:ext cx="2438400" cy="10044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Since </a:t>
            </a:r>
            <a:r>
              <a:rPr lang="en-US" sz="1600" b="1" i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p</a:t>
            </a: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 &lt; 0.05, sufficient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evidence of  difference in steps per day for public versus private students </a:t>
            </a:r>
            <a:endParaRPr lang="en-US" sz="1600" b="1" dirty="0">
              <a:solidFill>
                <a:srgbClr val="002060"/>
              </a:solidFill>
              <a:effectLst/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876800" y="3310781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5105401" y="3571874"/>
            <a:ext cx="457199" cy="864059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17734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pidemiological statistics I">
            <a:extLst>
              <a:ext uri="{FF2B5EF4-FFF2-40B4-BE49-F238E27FC236}">
                <a16:creationId xmlns:a16="http://schemas.microsoft.com/office/drawing/2014/main" id="{344B6CEF-F76C-4614-8306-3072D0C62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763000" cy="704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843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b="1" i="1" dirty="0"/>
              <a:t>Exercise #5: Patients with </a:t>
            </a:r>
            <a:br>
              <a:rPr lang="en-US" b="1" i="1" dirty="0"/>
            </a:br>
            <a:r>
              <a:rPr lang="en-US" b="1" i="1" dirty="0"/>
              <a:t>hypertriglyceridemia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1999"/>
          </a:xfrm>
        </p:spPr>
        <p:txBody>
          <a:bodyPr/>
          <a:lstStyle/>
          <a:p>
            <a:r>
              <a:rPr lang="en-US" dirty="0"/>
              <a:t>What test should be performed?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94211" y="2372769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Linear correlation coefficient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3145337"/>
            <a:ext cx="815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Why? </a:t>
            </a:r>
            <a:r>
              <a:rPr lang="en-US" sz="3200" i="1" dirty="0">
                <a:latin typeface="+mn-lt"/>
              </a:rPr>
              <a:t>You have two continuous variables and would like to know if they are related</a:t>
            </a:r>
            <a:endParaRPr lang="en-US" sz="32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+mn-l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453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Exercise #5: Results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D1752F3-C3DC-844B-96F4-191F44F0A5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730074"/>
              </p:ext>
            </p:extLst>
          </p:nvPr>
        </p:nvGraphicFramePr>
        <p:xfrm>
          <a:off x="457200" y="895454"/>
          <a:ext cx="8229600" cy="5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8" name="Document" r:id="rId3" imgW="5943600" imgH="6146800" progId="Word.Document.12">
                  <p:embed/>
                </p:oleObj>
              </mc:Choice>
              <mc:Fallback>
                <p:oleObj name="Document" r:id="rId3" imgW="5943600" imgH="6146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895454"/>
                        <a:ext cx="8229600" cy="589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77">
            <a:extLst>
              <a:ext uri="{FF2B5EF4-FFF2-40B4-BE49-F238E27FC236}">
                <a16:creationId xmlns:a16="http://schemas.microsoft.com/office/drawing/2014/main" id="{94C6288B-24C3-D24F-A20D-0EFFF6E9D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830304"/>
            <a:ext cx="1828802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Pearson’s r = 0.650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B6C673E-45B8-1841-8948-309C908D2FD8}"/>
              </a:ext>
            </a:extLst>
          </p:cNvPr>
          <p:cNvSpPr/>
          <p:nvPr/>
        </p:nvSpPr>
        <p:spPr>
          <a:xfrm>
            <a:off x="5867400" y="1417638"/>
            <a:ext cx="12192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BAF16C-8477-6E4C-8239-7A653D998240}"/>
              </a:ext>
            </a:extLst>
          </p:cNvPr>
          <p:cNvCxnSpPr>
            <a:cxnSpLocks/>
          </p:cNvCxnSpPr>
          <p:nvPr/>
        </p:nvCxnSpPr>
        <p:spPr>
          <a:xfrm flipH="1">
            <a:off x="7086600" y="1211304"/>
            <a:ext cx="978230" cy="381000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C9EFB45E-E22F-644D-B8D4-7EE6A55A3271}"/>
              </a:ext>
            </a:extLst>
          </p:cNvPr>
          <p:cNvSpPr/>
          <p:nvPr/>
        </p:nvSpPr>
        <p:spPr>
          <a:xfrm>
            <a:off x="5867400" y="1758229"/>
            <a:ext cx="12192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1542FCD-75DC-E241-A690-9DC786D5702C}"/>
              </a:ext>
            </a:extLst>
          </p:cNvPr>
          <p:cNvCxnSpPr>
            <a:cxnSpLocks/>
          </p:cNvCxnSpPr>
          <p:nvPr/>
        </p:nvCxnSpPr>
        <p:spPr>
          <a:xfrm flipH="1" flipV="1">
            <a:off x="7042314" y="1982396"/>
            <a:ext cx="533401" cy="362857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2" name="Text Box 77">
            <a:extLst>
              <a:ext uri="{FF2B5EF4-FFF2-40B4-BE49-F238E27FC236}">
                <a16:creationId xmlns:a16="http://schemas.microsoft.com/office/drawing/2014/main" id="{60EB410A-E386-494D-8B8F-8D89FB193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339748"/>
            <a:ext cx="1219200" cy="555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Results are significant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 Box 77">
            <a:extLst>
              <a:ext uri="{FF2B5EF4-FFF2-40B4-BE49-F238E27FC236}">
                <a16:creationId xmlns:a16="http://schemas.microsoft.com/office/drawing/2014/main" id="{1DF1EFAF-A3A5-2348-BED0-EAFC8E290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460854"/>
            <a:ext cx="25146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r</a:t>
            </a:r>
            <a:r>
              <a:rPr lang="en-US" sz="1600" b="1" baseline="-25000" dirty="0" err="1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(Spearman rho) = 0.418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BF1B77-29B8-6D4A-B353-BA4AC1C69E1D}"/>
              </a:ext>
            </a:extLst>
          </p:cNvPr>
          <p:cNvCxnSpPr>
            <a:cxnSpLocks/>
            <a:stCxn id="27" idx="2"/>
          </p:cNvCxnSpPr>
          <p:nvPr/>
        </p:nvCxnSpPr>
        <p:spPr>
          <a:xfrm flipH="1" flipV="1">
            <a:off x="6477002" y="3633951"/>
            <a:ext cx="952498" cy="550346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EBB74ACB-822C-4A4B-B256-0F466B9CE450}"/>
              </a:ext>
            </a:extLst>
          </p:cNvPr>
          <p:cNvSpPr/>
          <p:nvPr/>
        </p:nvSpPr>
        <p:spPr>
          <a:xfrm>
            <a:off x="7429500" y="4009631"/>
            <a:ext cx="8763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 Box 77">
            <a:extLst>
              <a:ext uri="{FF2B5EF4-FFF2-40B4-BE49-F238E27FC236}">
                <a16:creationId xmlns:a16="http://schemas.microsoft.com/office/drawing/2014/main" id="{A9EB2772-D918-B64F-B486-C988010CB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611587"/>
            <a:ext cx="1555914" cy="555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Results are nonsignificant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1E3D31B-AD3B-B544-9D68-78458B671071}"/>
              </a:ext>
            </a:extLst>
          </p:cNvPr>
          <p:cNvCxnSpPr>
            <a:cxnSpLocks/>
          </p:cNvCxnSpPr>
          <p:nvPr/>
        </p:nvCxnSpPr>
        <p:spPr>
          <a:xfrm flipH="1">
            <a:off x="6362700" y="4470833"/>
            <a:ext cx="1066800" cy="120341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8D64BD4-6C5D-B24F-BE24-C311FE63403E}"/>
              </a:ext>
            </a:extLst>
          </p:cNvPr>
          <p:cNvSpPr/>
          <p:nvPr/>
        </p:nvSpPr>
        <p:spPr>
          <a:xfrm>
            <a:off x="7429500" y="4317928"/>
            <a:ext cx="8763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 Box 77">
            <a:extLst>
              <a:ext uri="{FF2B5EF4-FFF2-40B4-BE49-F238E27FC236}">
                <a16:creationId xmlns:a16="http://schemas.microsoft.com/office/drawing/2014/main" id="{94B445FA-7A88-0D47-AFFE-DD35E71AB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638800"/>
            <a:ext cx="20574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Which correlation should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be reported?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 Box 77">
            <a:extLst>
              <a:ext uri="{FF2B5EF4-FFF2-40B4-BE49-F238E27FC236}">
                <a16:creationId xmlns:a16="http://schemas.microsoft.com/office/drawing/2014/main" id="{79772E67-3007-DB47-9B29-710D915BD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32895"/>
            <a:ext cx="4419600" cy="10353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Since small sample size, go with Spearman.  Also, Spearman value much smaller than Pearson, indicating influence of outlier(s) that make Pearson appear to be larger than it should.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2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2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b="1" i="1" dirty="0"/>
              <a:t>Review Problem #1: Glucose concentration in the eyes of dogs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831" y="1376885"/>
            <a:ext cx="8229600" cy="7619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A. What test should be performed?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8890" y="1915501"/>
            <a:ext cx="8229600" cy="1742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Paired samples t-test; this test compares two means that are from the same individual, object, or related units.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F4041B1-951E-5843-BA0E-BCCF543F9C75}"/>
              </a:ext>
            </a:extLst>
          </p:cNvPr>
          <p:cNvSpPr txBox="1">
            <a:spLocks/>
          </p:cNvSpPr>
          <p:nvPr/>
        </p:nvSpPr>
        <p:spPr bwMode="auto">
          <a:xfrm>
            <a:off x="404949" y="3510482"/>
            <a:ext cx="8229600" cy="84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B. Interpretation of 95% CI:(-0.728, 1.288)? </a:t>
            </a:r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0FFD1A1-C866-8E48-8721-5BB2D6CD62BB}"/>
              </a:ext>
            </a:extLst>
          </p:cNvPr>
          <p:cNvSpPr txBox="1">
            <a:spLocks/>
          </p:cNvSpPr>
          <p:nvPr/>
        </p:nvSpPr>
        <p:spPr bwMode="auto">
          <a:xfrm>
            <a:off x="429831" y="3995970"/>
            <a:ext cx="8229600" cy="1742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Since CI includes zero (value specified in the null hypothesis), insufficient evidence to claim a difference exists in the mean glucose concentrations between the two eyes.  Results are not statistically significant.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0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 build="p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b="1" i="1" dirty="0"/>
              <a:t>Review Problem #2: </a:t>
            </a:r>
            <a:br>
              <a:rPr lang="en-US" b="1" i="1" dirty="0"/>
            </a:br>
            <a:r>
              <a:rPr lang="en-US" b="1" i="1" dirty="0"/>
              <a:t>Tamoxifen and cancer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831" y="1376885"/>
            <a:ext cx="8229600" cy="7619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A. 2 x 2 table:</a:t>
            </a:r>
          </a:p>
          <a:p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1C051D1-5F05-D848-BE29-715B27EBA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1475" y="4398963"/>
            <a:ext cx="173672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13388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3918484-840C-774D-AC31-6C3007973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88" y="4398963"/>
            <a:ext cx="208438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12124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58EBEA1-45C3-0E4A-99FC-B83D5E22D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0713" y="4398963"/>
            <a:ext cx="147637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264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F79E80AA-97A0-9A42-9FE7-79ACC0BC7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398963"/>
            <a:ext cx="217011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/>
              <a:t>Totals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7475138-D3CB-1E44-91C7-0E5AA0AF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1475" y="3870325"/>
            <a:ext cx="17367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6707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596D0D-9D3A-2F44-8B01-A98A39B98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88" y="3870325"/>
            <a:ext cx="2084387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6532 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27DC625B-1E6C-F843-90F4-D08672B61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0713" y="3870325"/>
            <a:ext cx="14763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175 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5F2F1937-DA7A-6943-ACD9-3F0C6F31B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870325"/>
            <a:ext cx="2170113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Placebo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E2EE89FC-D4BE-3F48-AFD6-9E4A21DF6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1475" y="3343275"/>
            <a:ext cx="1736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6681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36539FB-D6FC-8442-868F-94C51894A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88" y="3343275"/>
            <a:ext cx="2084387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6592 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87C5A63C-B1DE-4642-A00A-14B5A3128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0713" y="3343275"/>
            <a:ext cx="14763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89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D47B2872-D76D-D840-807D-803CE69B3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343275"/>
            <a:ext cx="2170113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Tamoxifen</a:t>
            </a:r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29DF4C7E-1E9B-C344-A74A-7187A8F7B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1475" y="2814638"/>
            <a:ext cx="173672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/>
              <a:t>Totals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F565CB06-9FEF-5545-9BD2-627250A52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88" y="2814638"/>
            <a:ext cx="208438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No </a:t>
            </a: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403AEF08-2F2A-6E47-920D-B9690D5E1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0713" y="2814638"/>
            <a:ext cx="147637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Yes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C43C7FA4-A2AE-1949-A5B0-32FD2F611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814638"/>
            <a:ext cx="217011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Treatment</a:t>
            </a:r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44B9F43C-BA95-EB4B-9A93-E9C1ABECF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1475" y="2286000"/>
            <a:ext cx="17367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2800"/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4F864EFD-1429-884A-ABFE-3D41F893C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0713" y="2286000"/>
            <a:ext cx="3560762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Breast Cancer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C70C39B3-8345-6C47-BCC6-BADF6D91C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0"/>
            <a:ext cx="2627313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400" dirty="0"/>
              <a:t>       </a:t>
            </a:r>
          </a:p>
        </p:txBody>
      </p:sp>
      <p:sp>
        <p:nvSpPr>
          <p:cNvPr id="27" name="Line 24">
            <a:extLst>
              <a:ext uri="{FF2B5EF4-FFF2-40B4-BE49-F238E27FC236}">
                <a16:creationId xmlns:a16="http://schemas.microsoft.com/office/drawing/2014/main" id="{B1E1BE26-8E92-2545-90AC-7029C136944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2286000"/>
            <a:ext cx="7467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5">
            <a:extLst>
              <a:ext uri="{FF2B5EF4-FFF2-40B4-BE49-F238E27FC236}">
                <a16:creationId xmlns:a16="http://schemas.microsoft.com/office/drawing/2014/main" id="{6E2D9ED3-5A7F-7746-956D-157421176B84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2814638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26">
            <a:extLst>
              <a:ext uri="{FF2B5EF4-FFF2-40B4-BE49-F238E27FC236}">
                <a16:creationId xmlns:a16="http://schemas.microsoft.com/office/drawing/2014/main" id="{40C9988E-7764-A047-965A-DF57DF510F06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3343275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27">
            <a:extLst>
              <a:ext uri="{FF2B5EF4-FFF2-40B4-BE49-F238E27FC236}">
                <a16:creationId xmlns:a16="http://schemas.microsoft.com/office/drawing/2014/main" id="{A85A2ABA-608C-4B40-8BDA-8FE05CCBF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3870325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28">
            <a:extLst>
              <a:ext uri="{FF2B5EF4-FFF2-40B4-BE49-F238E27FC236}">
                <a16:creationId xmlns:a16="http://schemas.microsoft.com/office/drawing/2014/main" id="{C6B0A08A-79FA-3E4A-B4B0-B72A7E9ACB1F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4398963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29">
            <a:extLst>
              <a:ext uri="{FF2B5EF4-FFF2-40B4-BE49-F238E27FC236}">
                <a16:creationId xmlns:a16="http://schemas.microsoft.com/office/drawing/2014/main" id="{0437BE88-2F29-A14A-8B83-E81DB5B603A0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4927600"/>
            <a:ext cx="7467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30">
            <a:extLst>
              <a:ext uri="{FF2B5EF4-FFF2-40B4-BE49-F238E27FC236}">
                <a16:creationId xmlns:a16="http://schemas.microsoft.com/office/drawing/2014/main" id="{D3E28E83-11BB-DB4F-8A11-948259556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2286000"/>
            <a:ext cx="0" cy="2641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1">
            <a:extLst>
              <a:ext uri="{FF2B5EF4-FFF2-40B4-BE49-F238E27FC236}">
                <a16:creationId xmlns:a16="http://schemas.microsoft.com/office/drawing/2014/main" id="{02AAABA2-6B59-3A40-AEDB-85924B951B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0713" y="2286000"/>
            <a:ext cx="0" cy="264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32">
            <a:extLst>
              <a:ext uri="{FF2B5EF4-FFF2-40B4-BE49-F238E27FC236}">
                <a16:creationId xmlns:a16="http://schemas.microsoft.com/office/drawing/2014/main" id="{E1235A57-C882-5145-9437-22FBACC2B76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1475" y="2286000"/>
            <a:ext cx="0" cy="264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33">
            <a:extLst>
              <a:ext uri="{FF2B5EF4-FFF2-40B4-BE49-F238E27FC236}">
                <a16:creationId xmlns:a16="http://schemas.microsoft.com/office/drawing/2014/main" id="{BE8A34BE-F3BA-9049-8109-CF67F0EFE612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8200" y="2286000"/>
            <a:ext cx="0" cy="2641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34">
            <a:extLst>
              <a:ext uri="{FF2B5EF4-FFF2-40B4-BE49-F238E27FC236}">
                <a16:creationId xmlns:a16="http://schemas.microsoft.com/office/drawing/2014/main" id="{2D33ED40-A095-5247-9BF4-D0771A39E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7088" y="2814638"/>
            <a:ext cx="0" cy="2112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1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utoUpdateAnimBg="0"/>
      <p:bldP spid="9" grpId="0" autoUpdateAnimBg="0"/>
      <p:bldP spid="10" grpId="0" autoUpdateAnimBg="0"/>
      <p:bldP spid="12" grpId="0" autoUpdateAnimBg="0"/>
      <p:bldP spid="13" grpId="0" autoUpdateAnimBg="0"/>
      <p:bldP spid="14" grpId="0" autoUpdateAnimBg="0"/>
      <p:bldP spid="16" grpId="0" autoUpdateAnimBg="0"/>
      <p:bldP spid="17" grpId="0" autoUpdateAnimBg="0"/>
      <p:bldP spid="18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b="1" i="1" dirty="0"/>
              <a:t>Review Problem #2: </a:t>
            </a:r>
            <a:br>
              <a:rPr lang="en-US" b="1" i="1" dirty="0"/>
            </a:br>
            <a:r>
              <a:rPr lang="en-US" b="1" i="1" dirty="0"/>
              <a:t>Tamoxifen and cancer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831" y="1376885"/>
            <a:ext cx="8229600" cy="12139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B. Test to determine relationship between treatment and cancer?</a:t>
            </a:r>
          </a:p>
          <a:p>
            <a:endParaRPr lang="en-US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71B3F40-7FA0-904A-ACC9-BD93C81B654C}"/>
              </a:ext>
            </a:extLst>
          </p:cNvPr>
          <p:cNvSpPr txBox="1">
            <a:spLocks/>
          </p:cNvSpPr>
          <p:nvPr/>
        </p:nvSpPr>
        <p:spPr bwMode="auto">
          <a:xfrm>
            <a:off x="494211" y="2372769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Chi-square/Relative Risk (RR)</a:t>
            </a:r>
          </a:p>
          <a:p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F88119F-8FB2-3A4C-8D08-667C3E0CDEE2}"/>
              </a:ext>
            </a:extLst>
          </p:cNvPr>
          <p:cNvSpPr/>
          <p:nvPr/>
        </p:nvSpPr>
        <p:spPr>
          <a:xfrm>
            <a:off x="457200" y="3145337"/>
            <a:ext cx="815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Why? </a:t>
            </a:r>
            <a:r>
              <a:rPr lang="en-US" sz="3200" dirty="0">
                <a:latin typeface="+mn-lt"/>
                <a:ea typeface="Times New Roman" panose="02020603050405020304" pitchFamily="18" charset="0"/>
              </a:rPr>
              <a:t>C</a:t>
            </a: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hi-square is employed to determine whether an association exists between two categorical variables; the RR </a:t>
            </a:r>
            <a:r>
              <a:rPr lang="en-US" sz="3200" dirty="0">
                <a:latin typeface="+mn-lt"/>
              </a:rPr>
              <a:t>shows the </a:t>
            </a:r>
            <a:r>
              <a:rPr lang="en-US" sz="3200" b="1" i="1" dirty="0">
                <a:latin typeface="+mn-lt"/>
              </a:rPr>
              <a:t>strength</a:t>
            </a:r>
            <a:r>
              <a:rPr lang="en-US" sz="3200" dirty="0">
                <a:latin typeface="+mn-lt"/>
              </a:rPr>
              <a:t> and </a:t>
            </a:r>
            <a:r>
              <a:rPr lang="en-US" sz="3200" b="1" i="1" dirty="0">
                <a:latin typeface="+mn-lt"/>
              </a:rPr>
              <a:t>direction</a:t>
            </a:r>
            <a:r>
              <a:rPr lang="en-US" sz="3200" dirty="0">
                <a:latin typeface="+mn-lt"/>
              </a:rPr>
              <a:t> of the association.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193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/>
      <p:bldP spid="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b="1" i="1" dirty="0"/>
              <a:t>Review Problem #2: </a:t>
            </a:r>
            <a:br>
              <a:rPr lang="en-US" b="1" i="1" dirty="0"/>
            </a:br>
            <a:r>
              <a:rPr lang="en-US" b="1" i="1" dirty="0"/>
              <a:t>Tamoxifen and cancer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831" y="1376885"/>
            <a:ext cx="8229600" cy="12139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C. Calculate and interpret epidemiologic measure of association.</a:t>
            </a:r>
          </a:p>
          <a:p>
            <a:endParaRPr lang="en-US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71B3F40-7FA0-904A-ACC9-BD93C81B654C}"/>
              </a:ext>
            </a:extLst>
          </p:cNvPr>
          <p:cNvSpPr txBox="1">
            <a:spLocks/>
          </p:cNvSpPr>
          <p:nvPr/>
        </p:nvSpPr>
        <p:spPr bwMode="auto">
          <a:xfrm>
            <a:off x="494211" y="2372769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Answer: RR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646CBB-DFE9-CE4F-890B-70C375E1C4A8}"/>
              </a:ext>
            </a:extLst>
          </p:cNvPr>
          <p:cNvSpPr/>
          <p:nvPr/>
        </p:nvSpPr>
        <p:spPr>
          <a:xfrm>
            <a:off x="914400" y="3320934"/>
            <a:ext cx="114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latin typeface="Georgia" panose="02040502050405020303" pitchFamily="18" charset="0"/>
              </a:rPr>
              <a:t>RR</a:t>
            </a:r>
            <a:endParaRPr lang="en-US" sz="28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71F1E2B-FB8F-8D43-822E-AE5A8B1BB318}"/>
                  </a:ext>
                </a:extLst>
              </p:cNvPr>
              <p:cNvSpPr/>
              <p:nvPr/>
            </p:nvSpPr>
            <p:spPr>
              <a:xfrm>
                <a:off x="3527772" y="2971800"/>
                <a:ext cx="1644068" cy="1226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3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3200" b="1" i="1" smtClean="0">
                                <a:latin typeface="Cambria Math" panose="02040503050406030204" pitchFamily="18" charset="0"/>
                              </a:rPr>
                              <m:t>𝟖𝟗</m:t>
                            </m:r>
                          </m:num>
                          <m:den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altLang="en-US" sz="3200" b="1" i="1" smtClean="0">
                                <a:latin typeface="Cambria Math" panose="02040503050406030204" pitchFamily="18" charset="0"/>
                              </a:rPr>
                              <m:t>𝟔𝟖𝟏</m:t>
                            </m:r>
                          </m:den>
                        </m:f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3200" b="1" i="1" smtClean="0">
                                <a:latin typeface="Cambria Math" panose="02040503050406030204" pitchFamily="18" charset="0"/>
                              </a:rPr>
                              <m:t>𝟏𝟕𝟓</m:t>
                            </m:r>
                          </m:num>
                          <m:den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𝟔𝟕</m:t>
                            </m:r>
                            <m:r>
                              <a:rPr lang="en-US" altLang="en-US" sz="3200" b="1" i="1" smtClean="0">
                                <a:latin typeface="Cambria Math" panose="02040503050406030204" pitchFamily="18" charset="0"/>
                              </a:rPr>
                              <m:t>𝟎𝟕</m:t>
                            </m:r>
                          </m:den>
                        </m:f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71F1E2B-FB8F-8D43-822E-AE5A8B1BB3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772" y="2971800"/>
                <a:ext cx="1644068" cy="1226618"/>
              </a:xfrm>
              <a:prstGeom prst="rect">
                <a:avLst/>
              </a:prstGeom>
              <a:blipFill>
                <a:blip r:embed="rId2"/>
                <a:stretch>
                  <a:fillRect l="-9231" b="-1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9785CB4-9312-6044-A475-48D2B4DC6806}"/>
                  </a:ext>
                </a:extLst>
              </p:cNvPr>
              <p:cNvSpPr/>
              <p:nvPr/>
            </p:nvSpPr>
            <p:spPr>
              <a:xfrm>
                <a:off x="5019440" y="3200805"/>
                <a:ext cx="1593706" cy="817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Georgia" panose="02040502050405020303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en-US" sz="3200" b="1" i="1" smtClean="0">
                            <a:latin typeface="Cambria Math" panose="02040503050406030204" pitchFamily="18" charset="0"/>
                          </a:rPr>
                          <m:t>𝟑𝟑𝟐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>
                          <a:rPr lang="en-US" alt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𝟔𝟎𝟗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%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9785CB4-9312-6044-A475-48D2B4DC68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440" y="3200805"/>
                <a:ext cx="1593706" cy="817724"/>
              </a:xfrm>
              <a:prstGeom prst="rect">
                <a:avLst/>
              </a:prstGeom>
              <a:blipFill>
                <a:blip r:embed="rId3"/>
                <a:stretch>
                  <a:fillRect l="-8661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5C57D313-4CBC-6C42-BB30-91979C991AF4}"/>
              </a:ext>
            </a:extLst>
          </p:cNvPr>
          <p:cNvSpPr/>
          <p:nvPr/>
        </p:nvSpPr>
        <p:spPr>
          <a:xfrm>
            <a:off x="6498201" y="3320934"/>
            <a:ext cx="1787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eorgia" panose="02040502050405020303" pitchFamily="18" charset="0"/>
              </a:rPr>
              <a:t>= 0.5106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CA245DA-7EEC-6448-BAF0-0F0F4B487773}"/>
                  </a:ext>
                </a:extLst>
              </p:cNvPr>
              <p:cNvSpPr/>
              <p:nvPr/>
            </p:nvSpPr>
            <p:spPr>
              <a:xfrm>
                <a:off x="1608542" y="3200805"/>
                <a:ext cx="1766830" cy="84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sz="3200" b="1" dirty="0">
                    <a:latin typeface="Georgia" panose="02040502050405020303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altLang="en-US" sz="3200" b="1" i="1" baseline="-25000">
                            <a:latin typeface="Cambria Math" panose="02040503050406030204" pitchFamily="18" charset="0"/>
                          </a:rPr>
                          <m:t>𝒆𝒙𝒑𝒐𝒔𝒆𝒅</m:t>
                        </m:r>
                      </m:num>
                      <m:den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altLang="en-US" sz="3200" b="1" i="1" baseline="-25000">
                            <a:latin typeface="Cambria Math" panose="02040503050406030204" pitchFamily="18" charset="0"/>
                          </a:rPr>
                          <m:t>𝒖𝒏𝒆𝒙𝒑𝒐𝒔𝒆𝒅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CA245DA-7EEC-6448-BAF0-0F0F4B4877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42" y="3200805"/>
                <a:ext cx="1766830" cy="840936"/>
              </a:xfrm>
              <a:prstGeom prst="rect">
                <a:avLst/>
              </a:prstGeom>
              <a:blipFill>
                <a:blip r:embed="rId4"/>
                <a:stretch>
                  <a:fillRect l="-8571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9">
            <a:extLst>
              <a:ext uri="{FF2B5EF4-FFF2-40B4-BE49-F238E27FC236}">
                <a16:creationId xmlns:a16="http://schemas.microsoft.com/office/drawing/2014/main" id="{882CAED1-9D55-184F-9AB9-675AB5B14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31" y="4288378"/>
            <a:ext cx="81534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>
                <a:latin typeface="Georgia" panose="02040502050405020303" pitchFamily="18" charset="0"/>
                <a:cs typeface="Times New Roman" panose="02020603050405020304" pitchFamily="18" charset="0"/>
              </a:rPr>
              <a:t>Interpretation</a:t>
            </a:r>
            <a:r>
              <a:rPr lang="en-US" altLang="en-US" sz="2800" b="1" dirty="0">
                <a:latin typeface="Georgia" panose="02040502050405020303" pitchFamily="18" charset="0"/>
                <a:cs typeface="Times New Roman" panose="02020603050405020304" pitchFamily="18" charset="0"/>
              </a:rPr>
              <a:t>: Women on tamoxifen have a 49% reduced risk of breast cancer versus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Georgia" panose="02040502050405020303" pitchFamily="18" charset="0"/>
                <a:cs typeface="Times New Roman" panose="02020603050405020304" pitchFamily="18" charset="0"/>
              </a:rPr>
              <a:t>women on placebo (RR = 0.5106; 95% CI=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Georgia" panose="02040502050405020303" pitchFamily="18" charset="0"/>
                <a:cs typeface="Times New Roman" panose="02020603050405020304" pitchFamily="18" charset="0"/>
              </a:rPr>
              <a:t>(0.3965, 0.6575).  Significant protective effect exists since CI excludes one.</a:t>
            </a:r>
          </a:p>
        </p:txBody>
      </p:sp>
    </p:spTree>
    <p:extLst>
      <p:ext uri="{BB962C8B-B14F-4D97-AF65-F5344CB8AC3E}">
        <p14:creationId xmlns:p14="http://schemas.microsoft.com/office/powerpoint/2010/main" val="302519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/>
      <p:bldP spid="7" grpId="0"/>
      <p:bldP spid="8" grpId="0"/>
      <p:bldP spid="9" grpId="0"/>
      <p:bldP spid="9" grpId="1"/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b="1" i="1" dirty="0"/>
              <a:t>Review Problem #3: </a:t>
            </a:r>
            <a:br>
              <a:rPr lang="en-US" b="1" i="1" dirty="0"/>
            </a:br>
            <a:r>
              <a:rPr lang="en-US" b="1" i="1" dirty="0"/>
              <a:t>Sample computer output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2BC192-410A-4241-BD1A-E3B92E9D6ACF}"/>
              </a:ext>
            </a:extLst>
          </p:cNvPr>
          <p:cNvSpPr/>
          <p:nvPr/>
        </p:nvSpPr>
        <p:spPr>
          <a:xfrm>
            <a:off x="457200" y="1600200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Describe the example and conclusion based on the computer output.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2F26FE-AC26-A240-B8F2-8CA8EA09ECC4}"/>
              </a:ext>
            </a:extLst>
          </p:cNvPr>
          <p:cNvSpPr/>
          <p:nvPr/>
        </p:nvSpPr>
        <p:spPr>
          <a:xfrm>
            <a:off x="419100" y="2725479"/>
            <a:ext cx="830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Georgia" panose="02040502050405020303" pitchFamily="18" charset="0"/>
              </a:rPr>
              <a:t>An independent samples t-test was performed to determine whether a difference exists in mean number of drinks in previous week for treatment versus controls.  From 95% CI, we can conclude treatment group (n=244, M=13.62, SD=12.39)  consumed anywhere between 0.92 to 5.56 fewer drinks than controls (n= 238, M=16.86, SD=13.49).  Results are statistically significant since zero is excluded from CI.</a:t>
            </a:r>
          </a:p>
        </p:txBody>
      </p:sp>
    </p:spTree>
    <p:extLst>
      <p:ext uri="{BB962C8B-B14F-4D97-AF65-F5344CB8AC3E}">
        <p14:creationId xmlns:p14="http://schemas.microsoft.com/office/powerpoint/2010/main" val="255529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b="1" i="1" dirty="0"/>
              <a:t>Review Problem #4: </a:t>
            </a:r>
            <a:br>
              <a:rPr lang="en-US" b="1" i="1" dirty="0"/>
            </a:br>
            <a:r>
              <a:rPr lang="en-US" sz="4000" b="1" i="1" dirty="0"/>
              <a:t>Intracellular calcium &amp; blood pressure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91F28BC-EABF-D74A-AFDF-73DF25951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31" y="1376885"/>
            <a:ext cx="8229600" cy="21283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Independent samples t-test; comparing mean of continuous variable (calcium concentration) between two independent groups (normal versus high blood pressure).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9" y="762000"/>
            <a:ext cx="8229600" cy="1143000"/>
          </a:xfrm>
        </p:spPr>
        <p:txBody>
          <a:bodyPr/>
          <a:lstStyle/>
          <a:p>
            <a:r>
              <a:rPr lang="en-US" sz="3200" b="1" i="1" dirty="0"/>
              <a:t>Review Problem #4: Results from </a:t>
            </a:r>
            <a:r>
              <a:rPr lang="en-US" sz="3200" b="1" i="1" dirty="0" err="1"/>
              <a:t>OpenEpi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383993-5E2E-3B43-93AE-037296378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18" y="990600"/>
            <a:ext cx="7531165" cy="43116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8DBC65-D34D-3348-881B-27D5E3FFE7A5}"/>
              </a:ext>
            </a:extLst>
          </p:cNvPr>
          <p:cNvSpPr txBox="1"/>
          <p:nvPr/>
        </p:nvSpPr>
        <p:spPr>
          <a:xfrm>
            <a:off x="631809" y="5252728"/>
            <a:ext cx="7880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Georgia" panose="02040502050405020303" pitchFamily="18" charset="0"/>
              </a:rPr>
              <a:t>Statistically significant difference exists in platelet calcium concentration between participants with normal (M=107.9 </a:t>
            </a:r>
            <a:r>
              <a:rPr lang="en-US" b="1" dirty="0" err="1">
                <a:latin typeface="Georgia" panose="02040502050405020303" pitchFamily="18" charset="0"/>
              </a:rPr>
              <a:t>nM</a:t>
            </a:r>
            <a:r>
              <a:rPr lang="en-US" b="1" dirty="0">
                <a:latin typeface="Georgia" panose="02040502050405020303" pitchFamily="18" charset="0"/>
              </a:rPr>
              <a:t>, SD=16.1) versus high (M=168.2 </a:t>
            </a:r>
            <a:r>
              <a:rPr lang="en-US" b="1" dirty="0" err="1">
                <a:latin typeface="Georgia" panose="02040502050405020303" pitchFamily="18" charset="0"/>
              </a:rPr>
              <a:t>nM</a:t>
            </a:r>
            <a:r>
              <a:rPr lang="en-US" b="1" dirty="0">
                <a:latin typeface="Georgia" panose="02040502050405020303" pitchFamily="18" charset="0"/>
              </a:rPr>
              <a:t>, SD=31.7) blood pressure; </a:t>
            </a:r>
            <a:r>
              <a:rPr lang="en-US" b="1" dirty="0" err="1">
                <a:latin typeface="Georgia" panose="02040502050405020303" pitchFamily="18" charset="0"/>
              </a:rPr>
              <a:t>t</a:t>
            </a:r>
            <a:r>
              <a:rPr lang="en-US" b="1" baseline="-25000" dirty="0" err="1">
                <a:latin typeface="Georgia" panose="02040502050405020303" pitchFamily="18" charset="0"/>
              </a:rPr>
              <a:t>unequal</a:t>
            </a:r>
            <a:r>
              <a:rPr lang="en-US" b="1" baseline="-25000" dirty="0">
                <a:latin typeface="Georgia" panose="02040502050405020303" pitchFamily="18" charset="0"/>
              </a:rPr>
              <a:t> variances</a:t>
            </a:r>
            <a:r>
              <a:rPr lang="en-US" b="1" dirty="0">
                <a:latin typeface="Georgia" panose="02040502050405020303" pitchFamily="18" charset="0"/>
              </a:rPr>
              <a:t> (67) = -11.168, p &lt;0.001).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DC3E18-8BEE-024A-9D70-40426E5B2E8C}"/>
              </a:ext>
            </a:extLst>
          </p:cNvPr>
          <p:cNvSpPr/>
          <p:nvPr/>
        </p:nvSpPr>
        <p:spPr>
          <a:xfrm>
            <a:off x="6400800" y="4648200"/>
            <a:ext cx="1524000" cy="6540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3F5A72-6922-4C49-850A-56FC127067DB}"/>
              </a:ext>
            </a:extLst>
          </p:cNvPr>
          <p:cNvSpPr txBox="1"/>
          <p:nvPr/>
        </p:nvSpPr>
        <p:spPr>
          <a:xfrm>
            <a:off x="4854592" y="1546393"/>
            <a:ext cx="36576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This small p-value indicates equal variances cannot be assumed!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8DAA87-7251-974D-8D78-39F37CFABC68}"/>
              </a:ext>
            </a:extLst>
          </p:cNvPr>
          <p:cNvCxnSpPr>
            <a:cxnSpLocks/>
          </p:cNvCxnSpPr>
          <p:nvPr/>
        </p:nvCxnSpPr>
        <p:spPr>
          <a:xfrm>
            <a:off x="6683392" y="2192724"/>
            <a:ext cx="174608" cy="24554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08F669FF-EEEE-DE4E-88FB-27EE3F9CCB69}"/>
              </a:ext>
            </a:extLst>
          </p:cNvPr>
          <p:cNvSpPr/>
          <p:nvPr/>
        </p:nvSpPr>
        <p:spPr>
          <a:xfrm>
            <a:off x="685800" y="4114800"/>
            <a:ext cx="4648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A54284-69DC-814B-A2A9-4ECC84DAEABB}"/>
              </a:ext>
            </a:extLst>
          </p:cNvPr>
          <p:cNvSpPr txBox="1"/>
          <p:nvPr/>
        </p:nvSpPr>
        <p:spPr>
          <a:xfrm>
            <a:off x="509452" y="1312644"/>
            <a:ext cx="36576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Must present results from “unequal variance” row.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3A3AED-2BB7-8746-8D28-D8B75EB0493D}"/>
              </a:ext>
            </a:extLst>
          </p:cNvPr>
          <p:cNvCxnSpPr>
            <a:cxnSpLocks/>
          </p:cNvCxnSpPr>
          <p:nvPr/>
        </p:nvCxnSpPr>
        <p:spPr>
          <a:xfrm>
            <a:off x="2438400" y="1918686"/>
            <a:ext cx="76200" cy="219611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8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5FA19-BE3B-45A2-B87F-6FA402E57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USING CATEGORICAL DATA IN MEASURE OF DISEASE OCCURENCE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517317-0C84-4A3D-8C6F-9A2B9F7D5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654306"/>
            <a:ext cx="7467600" cy="16459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D96AA7-B252-46E4-8578-DC81F292B5E3}"/>
              </a:ext>
            </a:extLst>
          </p:cNvPr>
          <p:cNvSpPr/>
          <p:nvPr/>
        </p:nvSpPr>
        <p:spPr>
          <a:xfrm>
            <a:off x="1019175" y="4620792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From this sample the </a:t>
            </a:r>
            <a:r>
              <a:rPr lang="en-US" b="1" dirty="0"/>
              <a:t>proportion</a:t>
            </a:r>
            <a:r>
              <a:rPr lang="en-US" dirty="0"/>
              <a:t> of infants with colic is 0.188 and the equivalent percentage is 18.8%</a:t>
            </a:r>
          </a:p>
          <a:p>
            <a:r>
              <a:rPr lang="en-US" b="1" dirty="0"/>
              <a:t>The rate</a:t>
            </a:r>
            <a:r>
              <a:rPr lang="en-US" dirty="0"/>
              <a:t> of colic is 0.188 or 18.8 per 100, or 188 per 1000.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907EDE-9033-46FD-B629-81688966863E}"/>
              </a:ext>
            </a:extLst>
          </p:cNvPr>
          <p:cNvSpPr txBox="1"/>
          <p:nvPr/>
        </p:nvSpPr>
        <p:spPr>
          <a:xfrm>
            <a:off x="990600" y="1676400"/>
            <a:ext cx="39998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 </a:t>
            </a:r>
            <a:r>
              <a:rPr lang="en-US" b="1" dirty="0"/>
              <a:t>proportions</a:t>
            </a:r>
            <a:r>
              <a:rPr lang="en-US" dirty="0"/>
              <a:t> (or </a:t>
            </a:r>
            <a:r>
              <a:rPr lang="en-US" b="1" dirty="0"/>
              <a:t>percentages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b="1" dirty="0"/>
              <a:t>rate</a:t>
            </a:r>
          </a:p>
        </p:txBody>
      </p:sp>
    </p:spTree>
    <p:extLst>
      <p:ext uri="{BB962C8B-B14F-4D97-AF65-F5344CB8AC3E}">
        <p14:creationId xmlns:p14="http://schemas.microsoft.com/office/powerpoint/2010/main" val="157623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FE7C3-00B7-4ACD-A114-BC2136C3B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USING OF Numerical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1766B1-6CB9-4934-BE7D-EC5380B2B627}"/>
              </a:ext>
            </a:extLst>
          </p:cNvPr>
          <p:cNvSpPr txBox="1"/>
          <p:nvPr/>
        </p:nvSpPr>
        <p:spPr>
          <a:xfrm>
            <a:off x="647700" y="16002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Summarizing numeric data  depend on the distribution of the data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504EAF-8DD0-455E-BC20-CA1CC6FA6FCC}"/>
              </a:ext>
            </a:extLst>
          </p:cNvPr>
          <p:cNvSpPr/>
          <p:nvPr/>
        </p:nvSpPr>
        <p:spPr>
          <a:xfrm>
            <a:off x="666750" y="2152094"/>
            <a:ext cx="7829550" cy="1192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Mean </a:t>
            </a:r>
            <a:r>
              <a:rPr lang="en-US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most widely known measure of  average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example, there are 60 children who were drug withdrawn at birth, to calculate their mean we need to add together the 60 CD4 measurements from these children: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0D8475-7C4F-4023-AFDA-B9E2314EA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420979"/>
            <a:ext cx="4114800" cy="8174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9344CFE-29E1-44E2-A916-620C37289802}"/>
              </a:ext>
            </a:extLst>
          </p:cNvPr>
          <p:cNvSpPr/>
          <p:nvPr/>
        </p:nvSpPr>
        <p:spPr>
          <a:xfrm>
            <a:off x="762000" y="4238448"/>
            <a:ext cx="7696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MEDIAN</a:t>
            </a:r>
            <a:r>
              <a:rPr lang="en-US" dirty="0"/>
              <a:t> is the middle value when a data set is ordered from least to greatest.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The MODE </a:t>
            </a:r>
            <a:r>
              <a:rPr lang="en-US" dirty="0"/>
              <a:t>is the number that occurs most often in a data set.</a:t>
            </a:r>
          </a:p>
        </p:txBody>
      </p:sp>
    </p:spTree>
    <p:extLst>
      <p:ext uri="{BB962C8B-B14F-4D97-AF65-F5344CB8AC3E}">
        <p14:creationId xmlns:p14="http://schemas.microsoft.com/office/powerpoint/2010/main" val="856917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EC980-185F-40DF-A6EA-575CEFD15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 of disease occurrence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D6FE1BE-EDFF-4BBE-9739-1BAB24056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356742"/>
              </p:ext>
            </p:extLst>
          </p:nvPr>
        </p:nvGraphicFramePr>
        <p:xfrm>
          <a:off x="914400" y="1905000"/>
          <a:ext cx="7315200" cy="3682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325807963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45905827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949783296"/>
                    </a:ext>
                  </a:extLst>
                </a:gridCol>
              </a:tblGrid>
              <a:tr h="1009865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Ratios</a:t>
                      </a:r>
                      <a:endParaRPr kumimoji="0" lang="en-US" alt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Quantifies the magnitude of one occurrence X, in relation to another event Y as X/Y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e.g</a:t>
                      </a:r>
                      <a:r>
                        <a:rPr kumimoji="0" lang="en-US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Ratio of TB cases in community A to B is 1:10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691747"/>
                  </a:ext>
                </a:extLst>
              </a:tr>
              <a:tr h="854501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Proportions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Ratio of TB cases in community A to B is 1:10</a:t>
                      </a:r>
                    </a:p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e.g</a:t>
                      </a:r>
                      <a:r>
                        <a:rPr kumimoji="0" lang="en-US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proportion of TB cases in community A is 10%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398499"/>
                  </a:ext>
                </a:extLst>
              </a:tr>
              <a:tr h="1488433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alt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Rates</a:t>
                      </a:r>
                      <a:r>
                        <a:rPr kumimoji="0" lang="en-US" alt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: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proportion with time element It measure the occurrence of an event overtime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e.g</a:t>
                      </a:r>
                      <a:r>
                        <a:rPr kumimoji="0" lang="en-US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# measles cases in 2000/ # population in 2000 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076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729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6F2EE04-BCFF-46EF-B81E-F441EF7E09C4}" type="slidenum">
              <a:rPr lang="en-US" altLang="en-US" sz="1050"/>
              <a:pPr eaLnBrk="1" hangingPunct="1"/>
              <a:t>7</a:t>
            </a:fld>
            <a:endParaRPr lang="en-US" altLang="en-US" sz="1050"/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36525"/>
            <a:ext cx="7543800" cy="549275"/>
          </a:xfrm>
        </p:spPr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chemeClr val="accent2"/>
                </a:solidFill>
              </a:rPr>
              <a:t>TYPES OF RATES</a:t>
            </a:r>
          </a:p>
        </p:txBody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914400"/>
            <a:ext cx="7315200" cy="3606800"/>
          </a:xfrm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en-US" altLang="en-US" b="1" i="1" dirty="0">
                <a:solidFill>
                  <a:schemeClr val="accent2"/>
                </a:solidFill>
              </a:rPr>
              <a:t>Crude rates</a:t>
            </a:r>
            <a:r>
              <a:rPr lang="en-US" altLang="en-US" dirty="0"/>
              <a:t>: Apply to the total population in a given area</a:t>
            </a:r>
          </a:p>
          <a:p>
            <a:pPr marL="457200" indent="-457200">
              <a:buFontTx/>
              <a:buAutoNum type="arabicPeriod"/>
            </a:pPr>
            <a:r>
              <a:rPr lang="en-US" altLang="en-US" b="1" i="1" dirty="0">
                <a:solidFill>
                  <a:schemeClr val="accent2"/>
                </a:solidFill>
              </a:rPr>
              <a:t>Specific rates</a:t>
            </a:r>
            <a:r>
              <a:rPr lang="en-US" altLang="en-US" dirty="0"/>
              <a:t>: Apply to specific subgroups in the population (age, sex </a:t>
            </a:r>
            <a:r>
              <a:rPr lang="en-US" altLang="en-US" dirty="0" err="1"/>
              <a:t>etc</a:t>
            </a:r>
            <a:r>
              <a:rPr lang="en-US" altLang="en-US" dirty="0"/>
              <a:t>) or specific diseases</a:t>
            </a:r>
          </a:p>
          <a:p>
            <a:pPr marL="457200" indent="-457200">
              <a:buNone/>
            </a:pPr>
            <a:r>
              <a:rPr lang="en-US" altLang="en-US" b="1" i="1" dirty="0">
                <a:solidFill>
                  <a:schemeClr val="accent2"/>
                </a:solidFill>
              </a:rPr>
              <a:t>3</a:t>
            </a:r>
            <a:r>
              <a:rPr lang="en-US" altLang="en-US" dirty="0"/>
              <a:t>. </a:t>
            </a:r>
            <a:r>
              <a:rPr lang="en-US" altLang="en-US" b="1" i="1" dirty="0">
                <a:solidFill>
                  <a:schemeClr val="accent2"/>
                </a:solidFill>
              </a:rPr>
              <a:t>Standardized rates</a:t>
            </a:r>
            <a:r>
              <a:rPr lang="en-US" altLang="en-US" dirty="0"/>
              <a:t>: used to permit comparisons of rates in population which differ in structure (</a:t>
            </a:r>
            <a:r>
              <a:rPr lang="en-US" altLang="en-US" dirty="0" err="1"/>
              <a:t>e.g</a:t>
            </a:r>
            <a:r>
              <a:rPr lang="en-US" altLang="en-US" dirty="0"/>
              <a:t> age structure)</a:t>
            </a:r>
          </a:p>
        </p:txBody>
      </p:sp>
    </p:spTree>
    <p:extLst>
      <p:ext uri="{BB962C8B-B14F-4D97-AF65-F5344CB8AC3E}">
        <p14:creationId xmlns:p14="http://schemas.microsoft.com/office/powerpoint/2010/main" val="484084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173B9-4CE9-49FA-8663-7E0CF3C89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RATES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8FED89-0F1D-4B67-80D0-FCF9148BF31F}"/>
              </a:ext>
            </a:extLst>
          </p:cNvPr>
          <p:cNvSpPr/>
          <p:nvPr/>
        </p:nvSpPr>
        <p:spPr>
          <a:xfrm>
            <a:off x="838200" y="1676400"/>
            <a:ext cx="7848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400" b="1" dirty="0">
                <a:solidFill>
                  <a:srgbClr val="C00000"/>
                </a:solidFill>
              </a:rPr>
              <a:t>MORBIDITY RATES: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Incidence rates(Cumulative incidence, incidence density)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Prevalence (Period prevalence, point prevalence)</a:t>
            </a:r>
          </a:p>
          <a:p>
            <a:pPr eaLnBrk="1" hangingPunct="1"/>
            <a:r>
              <a:rPr lang="en-US" altLang="en-US" sz="2400" b="1" dirty="0">
                <a:solidFill>
                  <a:schemeClr val="accent2"/>
                </a:solidFill>
              </a:rPr>
              <a:t>MORTALITY RATES: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Crude death rate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Age-specific mortality rate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Sex-specific mortality rate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Cause-specific mortality rate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Proportionate mortality ratio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Case fatality rate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/>
              <a:t>Fetal death rate</a:t>
            </a:r>
          </a:p>
        </p:txBody>
      </p:sp>
    </p:spTree>
    <p:extLst>
      <p:ext uri="{BB962C8B-B14F-4D97-AF65-F5344CB8AC3E}">
        <p14:creationId xmlns:p14="http://schemas.microsoft.com/office/powerpoint/2010/main" val="49727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A82F7-D240-449A-BBDB-A5FFAAA29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 of association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22EBB6-B319-4990-AE3D-E83579A7309D}"/>
              </a:ext>
            </a:extLst>
          </p:cNvPr>
          <p:cNvSpPr/>
          <p:nvPr/>
        </p:nvSpPr>
        <p:spPr>
          <a:xfrm>
            <a:off x="1447800" y="1752600"/>
            <a:ext cx="42130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0000FF"/>
                </a:solidFill>
              </a:rPr>
              <a:t>Chi-square statistics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OR – ODDS Ratio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RR – Relative Ratio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98958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2353</Words>
  <Application>Microsoft Office PowerPoint</Application>
  <PresentationFormat>On-screen Show (4:3)</PresentationFormat>
  <Paragraphs>376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Arial</vt:lpstr>
      <vt:lpstr>Calibri</vt:lpstr>
      <vt:lpstr>Cambria Math</vt:lpstr>
      <vt:lpstr>Candara</vt:lpstr>
      <vt:lpstr>Georgia</vt:lpstr>
      <vt:lpstr>Helvetica</vt:lpstr>
      <vt:lpstr>Times New Roman</vt:lpstr>
      <vt:lpstr>Wingdings</vt:lpstr>
      <vt:lpstr>Office Theme</vt:lpstr>
      <vt:lpstr>Document</vt:lpstr>
      <vt:lpstr>Statistical methods in epidemiology. Meta-Analysis</vt:lpstr>
      <vt:lpstr>Objectives:</vt:lpstr>
      <vt:lpstr>PowerPoint Presentation</vt:lpstr>
      <vt:lpstr>USING CATEGORICAL DATA IN MEASURE OF DISEASE OCCURENCE</vt:lpstr>
      <vt:lpstr>USING OF Numerical Data</vt:lpstr>
      <vt:lpstr>Measure of disease occurrence </vt:lpstr>
      <vt:lpstr>TYPES OF RATES</vt:lpstr>
      <vt:lpstr>TYPES OF RATES</vt:lpstr>
      <vt:lpstr>Measures of association</vt:lpstr>
      <vt:lpstr>Chi-square statistics</vt:lpstr>
      <vt:lpstr>Odds ratio (OR)</vt:lpstr>
      <vt:lpstr>Relative risk (RR)</vt:lpstr>
      <vt:lpstr>Attributable Risk (AR)</vt:lpstr>
      <vt:lpstr>Attributable risk percent (AR%)</vt:lpstr>
      <vt:lpstr>Population Attributable Risk (PAR)</vt:lpstr>
      <vt:lpstr>Common statistical tests</vt:lpstr>
      <vt:lpstr>Common statistical tests</vt:lpstr>
      <vt:lpstr>Common statistical tests</vt:lpstr>
      <vt:lpstr>Common statistical tests</vt:lpstr>
      <vt:lpstr>Common statistical tests</vt:lpstr>
      <vt:lpstr>Exercise #1: Relationship between gender &amp; prevalent hypertension </vt:lpstr>
      <vt:lpstr>Exercise #1: Results </vt:lpstr>
      <vt:lpstr>Exercise #2: Blood pressure taken on bare arm versus over clothing  </vt:lpstr>
      <vt:lpstr>Exercise #2: Results </vt:lpstr>
      <vt:lpstr>Exercise #3:Total weight loss  </vt:lpstr>
      <vt:lpstr>Exercise #3: Results </vt:lpstr>
      <vt:lpstr>Exercise #3: Results </vt:lpstr>
      <vt:lpstr>Exercise #4: Average steps per day  </vt:lpstr>
      <vt:lpstr>Exercise #4: Results </vt:lpstr>
      <vt:lpstr>Exercise #5: Patients with  hypertriglyceridemia  </vt:lpstr>
      <vt:lpstr>Exercise #5: Results </vt:lpstr>
      <vt:lpstr>Review Problem #1: Glucose concentration in the eyes of dogs  </vt:lpstr>
      <vt:lpstr>Review Problem #2:  Tamoxifen and cancer  </vt:lpstr>
      <vt:lpstr>Review Problem #2:  Tamoxifen and cancer  </vt:lpstr>
      <vt:lpstr>Review Problem #2:  Tamoxifen and cancer  </vt:lpstr>
      <vt:lpstr>Review Problem #3:  Sample computer output  </vt:lpstr>
      <vt:lpstr>Review Problem #4:  Intracellular calcium &amp; blood pressure  </vt:lpstr>
      <vt:lpstr>Review Problem #4: Results from OpenEpi  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A. Joseph</dc:creator>
  <cp:lastModifiedBy>Farida</cp:lastModifiedBy>
  <cp:revision>126</cp:revision>
  <dcterms:created xsi:type="dcterms:W3CDTF">2009-03-30T20:34:34Z</dcterms:created>
  <dcterms:modified xsi:type="dcterms:W3CDTF">2020-03-31T05:15:34Z</dcterms:modified>
</cp:coreProperties>
</file>